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2" r:id="rId5"/>
    <p:sldId id="261" r:id="rId6"/>
    <p:sldId id="259" r:id="rId7"/>
    <p:sldId id="268" r:id="rId8"/>
    <p:sldId id="266" r:id="rId9"/>
    <p:sldId id="263" r:id="rId10"/>
    <p:sldId id="317" r:id="rId11"/>
    <p:sldId id="264" r:id="rId12"/>
    <p:sldId id="265" r:id="rId13"/>
    <p:sldId id="267" r:id="rId14"/>
    <p:sldId id="276" r:id="rId15"/>
    <p:sldId id="277" r:id="rId16"/>
    <p:sldId id="278" r:id="rId17"/>
    <p:sldId id="279" r:id="rId18"/>
    <p:sldId id="280" r:id="rId19"/>
    <p:sldId id="316" r:id="rId20"/>
    <p:sldId id="295" r:id="rId21"/>
    <p:sldId id="283" r:id="rId22"/>
    <p:sldId id="281" r:id="rId23"/>
    <p:sldId id="282" r:id="rId24"/>
    <p:sldId id="285" r:id="rId25"/>
    <p:sldId id="287" r:id="rId26"/>
    <p:sldId id="290" r:id="rId27"/>
    <p:sldId id="291" r:id="rId28"/>
    <p:sldId id="292" r:id="rId29"/>
    <p:sldId id="293" r:id="rId30"/>
    <p:sldId id="320" r:id="rId31"/>
    <p:sldId id="294" r:id="rId32"/>
    <p:sldId id="296" r:id="rId33"/>
    <p:sldId id="297" r:id="rId34"/>
    <p:sldId id="298" r:id="rId35"/>
    <p:sldId id="299" r:id="rId36"/>
    <p:sldId id="300" r:id="rId37"/>
    <p:sldId id="301" r:id="rId38"/>
    <p:sldId id="302" r:id="rId39"/>
    <p:sldId id="303" r:id="rId40"/>
    <p:sldId id="306" r:id="rId41"/>
    <p:sldId id="304" r:id="rId42"/>
    <p:sldId id="305" r:id="rId43"/>
    <p:sldId id="307" r:id="rId44"/>
    <p:sldId id="308" r:id="rId45"/>
    <p:sldId id="309" r:id="rId46"/>
    <p:sldId id="310" r:id="rId47"/>
    <p:sldId id="314" r:id="rId48"/>
    <p:sldId id="313" r:id="rId49"/>
    <p:sldId id="319" r:id="rId50"/>
    <p:sldId id="31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18"/>
    <p:restoredTop sz="93663"/>
  </p:normalViewPr>
  <p:slideViewPr>
    <p:cSldViewPr snapToGrid="0" snapToObjects="1">
      <p:cViewPr varScale="1">
        <p:scale>
          <a:sx n="84" d="100"/>
          <a:sy n="84" d="100"/>
        </p:scale>
        <p:origin x="216"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45523-EFB0-D04F-890C-3BB0F12115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536100-2979-964D-8D7B-EBB32AF0E9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29E690-1881-AC41-8872-3A584A160E49}"/>
              </a:ext>
            </a:extLst>
          </p:cNvPr>
          <p:cNvSpPr>
            <a:spLocks noGrp="1"/>
          </p:cNvSpPr>
          <p:nvPr>
            <p:ph type="dt" sz="half" idx="10"/>
          </p:nvPr>
        </p:nvSpPr>
        <p:spPr/>
        <p:txBody>
          <a:bodyPr/>
          <a:lstStyle/>
          <a:p>
            <a:fld id="{E42F91DA-A3E6-6647-A355-D04266893D69}" type="datetimeFigureOut">
              <a:rPr lang="en-US" smtClean="0"/>
              <a:t>8/17/20</a:t>
            </a:fld>
            <a:endParaRPr lang="en-US"/>
          </a:p>
        </p:txBody>
      </p:sp>
      <p:sp>
        <p:nvSpPr>
          <p:cNvPr id="5" name="Footer Placeholder 4">
            <a:extLst>
              <a:ext uri="{FF2B5EF4-FFF2-40B4-BE49-F238E27FC236}">
                <a16:creationId xmlns:a16="http://schemas.microsoft.com/office/drawing/2014/main" id="{B63E5CB5-92F6-234F-9EF1-D291DDD42A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784EE-8A0D-564F-8CA0-480F360FCE17}"/>
              </a:ext>
            </a:extLst>
          </p:cNvPr>
          <p:cNvSpPr>
            <a:spLocks noGrp="1"/>
          </p:cNvSpPr>
          <p:nvPr>
            <p:ph type="sldNum" sz="quarter" idx="12"/>
          </p:nvPr>
        </p:nvSpPr>
        <p:spPr/>
        <p:txBody>
          <a:bodyPr/>
          <a:lstStyle/>
          <a:p>
            <a:fld id="{6C979E33-EDF7-6744-A70D-6179CE59E95A}" type="slidenum">
              <a:rPr lang="en-US" smtClean="0"/>
              <a:t>‹#›</a:t>
            </a:fld>
            <a:endParaRPr lang="en-US"/>
          </a:p>
        </p:txBody>
      </p:sp>
    </p:spTree>
    <p:extLst>
      <p:ext uri="{BB962C8B-B14F-4D97-AF65-F5344CB8AC3E}">
        <p14:creationId xmlns:p14="http://schemas.microsoft.com/office/powerpoint/2010/main" val="1889611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FBCD-D748-EA4C-9827-F84B388D3A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A74EC6-1235-BD48-ABAF-943DB3C75A4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0678AE-5EB0-0E4E-99B6-E52423BCFA0F}"/>
              </a:ext>
            </a:extLst>
          </p:cNvPr>
          <p:cNvSpPr>
            <a:spLocks noGrp="1"/>
          </p:cNvSpPr>
          <p:nvPr>
            <p:ph type="dt" sz="half" idx="10"/>
          </p:nvPr>
        </p:nvSpPr>
        <p:spPr/>
        <p:txBody>
          <a:bodyPr/>
          <a:lstStyle/>
          <a:p>
            <a:fld id="{E42F91DA-A3E6-6647-A355-D04266893D69}" type="datetimeFigureOut">
              <a:rPr lang="en-US" smtClean="0"/>
              <a:t>8/17/20</a:t>
            </a:fld>
            <a:endParaRPr lang="en-US"/>
          </a:p>
        </p:txBody>
      </p:sp>
      <p:sp>
        <p:nvSpPr>
          <p:cNvPr id="5" name="Footer Placeholder 4">
            <a:extLst>
              <a:ext uri="{FF2B5EF4-FFF2-40B4-BE49-F238E27FC236}">
                <a16:creationId xmlns:a16="http://schemas.microsoft.com/office/drawing/2014/main" id="{A50656D8-DD38-9248-A01D-9F68511279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4F2C50-E25A-4845-A84E-B7BEF70D4AD5}"/>
              </a:ext>
            </a:extLst>
          </p:cNvPr>
          <p:cNvSpPr>
            <a:spLocks noGrp="1"/>
          </p:cNvSpPr>
          <p:nvPr>
            <p:ph type="sldNum" sz="quarter" idx="12"/>
          </p:nvPr>
        </p:nvSpPr>
        <p:spPr/>
        <p:txBody>
          <a:bodyPr/>
          <a:lstStyle/>
          <a:p>
            <a:fld id="{6C979E33-EDF7-6744-A70D-6179CE59E95A}" type="slidenum">
              <a:rPr lang="en-US" smtClean="0"/>
              <a:t>‹#›</a:t>
            </a:fld>
            <a:endParaRPr lang="en-US"/>
          </a:p>
        </p:txBody>
      </p:sp>
    </p:spTree>
    <p:extLst>
      <p:ext uri="{BB962C8B-B14F-4D97-AF65-F5344CB8AC3E}">
        <p14:creationId xmlns:p14="http://schemas.microsoft.com/office/powerpoint/2010/main" val="438469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226545-8D04-F54C-9F65-9EAEC7CCAF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716417-7C79-FB48-BF1C-FEDB05BD6F3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5CC7E1-722E-8D4F-A815-E6666B5256D3}"/>
              </a:ext>
            </a:extLst>
          </p:cNvPr>
          <p:cNvSpPr>
            <a:spLocks noGrp="1"/>
          </p:cNvSpPr>
          <p:nvPr>
            <p:ph type="dt" sz="half" idx="10"/>
          </p:nvPr>
        </p:nvSpPr>
        <p:spPr/>
        <p:txBody>
          <a:bodyPr/>
          <a:lstStyle/>
          <a:p>
            <a:fld id="{E42F91DA-A3E6-6647-A355-D04266893D69}" type="datetimeFigureOut">
              <a:rPr lang="en-US" smtClean="0"/>
              <a:t>8/17/20</a:t>
            </a:fld>
            <a:endParaRPr lang="en-US"/>
          </a:p>
        </p:txBody>
      </p:sp>
      <p:sp>
        <p:nvSpPr>
          <p:cNvPr id="5" name="Footer Placeholder 4">
            <a:extLst>
              <a:ext uri="{FF2B5EF4-FFF2-40B4-BE49-F238E27FC236}">
                <a16:creationId xmlns:a16="http://schemas.microsoft.com/office/drawing/2014/main" id="{F422ECC3-B9CD-444C-999C-10F9570F5C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DE3BE-3289-1848-A3CB-867B57A45498}"/>
              </a:ext>
            </a:extLst>
          </p:cNvPr>
          <p:cNvSpPr>
            <a:spLocks noGrp="1"/>
          </p:cNvSpPr>
          <p:nvPr>
            <p:ph type="sldNum" sz="quarter" idx="12"/>
          </p:nvPr>
        </p:nvSpPr>
        <p:spPr/>
        <p:txBody>
          <a:bodyPr/>
          <a:lstStyle/>
          <a:p>
            <a:fld id="{6C979E33-EDF7-6744-A70D-6179CE59E95A}" type="slidenum">
              <a:rPr lang="en-US" smtClean="0"/>
              <a:t>‹#›</a:t>
            </a:fld>
            <a:endParaRPr lang="en-US"/>
          </a:p>
        </p:txBody>
      </p:sp>
    </p:spTree>
    <p:extLst>
      <p:ext uri="{BB962C8B-B14F-4D97-AF65-F5344CB8AC3E}">
        <p14:creationId xmlns:p14="http://schemas.microsoft.com/office/powerpoint/2010/main" val="1301874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2D58-DC26-8F41-8D3C-7BCEDA441C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6F4727-553D-504B-867C-5266101BBBF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0562DE-2DD8-0040-BC81-C000DDD6BFFE}"/>
              </a:ext>
            </a:extLst>
          </p:cNvPr>
          <p:cNvSpPr>
            <a:spLocks noGrp="1"/>
          </p:cNvSpPr>
          <p:nvPr>
            <p:ph type="dt" sz="half" idx="10"/>
          </p:nvPr>
        </p:nvSpPr>
        <p:spPr/>
        <p:txBody>
          <a:bodyPr/>
          <a:lstStyle/>
          <a:p>
            <a:fld id="{E42F91DA-A3E6-6647-A355-D04266893D69}" type="datetimeFigureOut">
              <a:rPr lang="en-US" smtClean="0"/>
              <a:t>8/17/20</a:t>
            </a:fld>
            <a:endParaRPr lang="en-US"/>
          </a:p>
        </p:txBody>
      </p:sp>
      <p:sp>
        <p:nvSpPr>
          <p:cNvPr id="5" name="Footer Placeholder 4">
            <a:extLst>
              <a:ext uri="{FF2B5EF4-FFF2-40B4-BE49-F238E27FC236}">
                <a16:creationId xmlns:a16="http://schemas.microsoft.com/office/drawing/2014/main" id="{DCE1D0D6-1E24-3144-AC1D-F50289BA8D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19587D-0179-EC45-BD1D-8773FA13961B}"/>
              </a:ext>
            </a:extLst>
          </p:cNvPr>
          <p:cNvSpPr>
            <a:spLocks noGrp="1"/>
          </p:cNvSpPr>
          <p:nvPr>
            <p:ph type="sldNum" sz="quarter" idx="12"/>
          </p:nvPr>
        </p:nvSpPr>
        <p:spPr/>
        <p:txBody>
          <a:bodyPr/>
          <a:lstStyle/>
          <a:p>
            <a:fld id="{6C979E33-EDF7-6744-A70D-6179CE59E95A}" type="slidenum">
              <a:rPr lang="en-US" smtClean="0"/>
              <a:t>‹#›</a:t>
            </a:fld>
            <a:endParaRPr lang="en-US"/>
          </a:p>
        </p:txBody>
      </p:sp>
    </p:spTree>
    <p:extLst>
      <p:ext uri="{BB962C8B-B14F-4D97-AF65-F5344CB8AC3E}">
        <p14:creationId xmlns:p14="http://schemas.microsoft.com/office/powerpoint/2010/main" val="2462845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A7BF7-4172-1C4A-9E8E-2B13F16927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A3F408-1792-C54E-84C2-40ABE95DDA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08B138E-C478-BA40-8E50-F84963B0FCD5}"/>
              </a:ext>
            </a:extLst>
          </p:cNvPr>
          <p:cNvSpPr>
            <a:spLocks noGrp="1"/>
          </p:cNvSpPr>
          <p:nvPr>
            <p:ph type="dt" sz="half" idx="10"/>
          </p:nvPr>
        </p:nvSpPr>
        <p:spPr/>
        <p:txBody>
          <a:bodyPr/>
          <a:lstStyle/>
          <a:p>
            <a:fld id="{E42F91DA-A3E6-6647-A355-D04266893D69}" type="datetimeFigureOut">
              <a:rPr lang="en-US" smtClean="0"/>
              <a:t>8/17/20</a:t>
            </a:fld>
            <a:endParaRPr lang="en-US"/>
          </a:p>
        </p:txBody>
      </p:sp>
      <p:sp>
        <p:nvSpPr>
          <p:cNvPr id="5" name="Footer Placeholder 4">
            <a:extLst>
              <a:ext uri="{FF2B5EF4-FFF2-40B4-BE49-F238E27FC236}">
                <a16:creationId xmlns:a16="http://schemas.microsoft.com/office/drawing/2014/main" id="{5E953402-E42C-7F48-A780-923A893429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27280E-AD8C-FC41-BE32-532207997E6D}"/>
              </a:ext>
            </a:extLst>
          </p:cNvPr>
          <p:cNvSpPr>
            <a:spLocks noGrp="1"/>
          </p:cNvSpPr>
          <p:nvPr>
            <p:ph type="sldNum" sz="quarter" idx="12"/>
          </p:nvPr>
        </p:nvSpPr>
        <p:spPr/>
        <p:txBody>
          <a:bodyPr/>
          <a:lstStyle/>
          <a:p>
            <a:fld id="{6C979E33-EDF7-6744-A70D-6179CE59E95A}" type="slidenum">
              <a:rPr lang="en-US" smtClean="0"/>
              <a:t>‹#›</a:t>
            </a:fld>
            <a:endParaRPr lang="en-US"/>
          </a:p>
        </p:txBody>
      </p:sp>
    </p:spTree>
    <p:extLst>
      <p:ext uri="{BB962C8B-B14F-4D97-AF65-F5344CB8AC3E}">
        <p14:creationId xmlns:p14="http://schemas.microsoft.com/office/powerpoint/2010/main" val="1631863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43935-073A-2A43-9333-A97CF8DD76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8FC241-004C-CE4E-81B8-A5F0895E524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18649A-509E-C84E-A90A-6246AE5373F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9EA7DC-1C05-454C-8916-8E575D573D11}"/>
              </a:ext>
            </a:extLst>
          </p:cNvPr>
          <p:cNvSpPr>
            <a:spLocks noGrp="1"/>
          </p:cNvSpPr>
          <p:nvPr>
            <p:ph type="dt" sz="half" idx="10"/>
          </p:nvPr>
        </p:nvSpPr>
        <p:spPr/>
        <p:txBody>
          <a:bodyPr/>
          <a:lstStyle/>
          <a:p>
            <a:fld id="{E42F91DA-A3E6-6647-A355-D04266893D69}" type="datetimeFigureOut">
              <a:rPr lang="en-US" smtClean="0"/>
              <a:t>8/17/20</a:t>
            </a:fld>
            <a:endParaRPr lang="en-US"/>
          </a:p>
        </p:txBody>
      </p:sp>
      <p:sp>
        <p:nvSpPr>
          <p:cNvPr id="6" name="Footer Placeholder 5">
            <a:extLst>
              <a:ext uri="{FF2B5EF4-FFF2-40B4-BE49-F238E27FC236}">
                <a16:creationId xmlns:a16="http://schemas.microsoft.com/office/drawing/2014/main" id="{F3A96B71-6A8B-464F-B3B2-6415DEAFD7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43F821-B8F6-094C-BFF4-F242AE89F8EF}"/>
              </a:ext>
            </a:extLst>
          </p:cNvPr>
          <p:cNvSpPr>
            <a:spLocks noGrp="1"/>
          </p:cNvSpPr>
          <p:nvPr>
            <p:ph type="sldNum" sz="quarter" idx="12"/>
          </p:nvPr>
        </p:nvSpPr>
        <p:spPr/>
        <p:txBody>
          <a:bodyPr/>
          <a:lstStyle/>
          <a:p>
            <a:fld id="{6C979E33-EDF7-6744-A70D-6179CE59E95A}" type="slidenum">
              <a:rPr lang="en-US" smtClean="0"/>
              <a:t>‹#›</a:t>
            </a:fld>
            <a:endParaRPr lang="en-US"/>
          </a:p>
        </p:txBody>
      </p:sp>
    </p:spTree>
    <p:extLst>
      <p:ext uri="{BB962C8B-B14F-4D97-AF65-F5344CB8AC3E}">
        <p14:creationId xmlns:p14="http://schemas.microsoft.com/office/powerpoint/2010/main" val="263572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6F681-2C1B-A14A-AB10-E1718C7BAD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D2A710-8AA6-0E40-AB5A-FD9B20B256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FAB182-36CB-CF4C-8E37-5374224852F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2D9697-F5C3-B849-9E5C-14BA542856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0CEC97E-7998-4F45-A022-F0F9B2293D9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CA9DE7-1AC9-4A4E-B472-413D7DA990E2}"/>
              </a:ext>
            </a:extLst>
          </p:cNvPr>
          <p:cNvSpPr>
            <a:spLocks noGrp="1"/>
          </p:cNvSpPr>
          <p:nvPr>
            <p:ph type="dt" sz="half" idx="10"/>
          </p:nvPr>
        </p:nvSpPr>
        <p:spPr/>
        <p:txBody>
          <a:bodyPr/>
          <a:lstStyle/>
          <a:p>
            <a:fld id="{E42F91DA-A3E6-6647-A355-D04266893D69}" type="datetimeFigureOut">
              <a:rPr lang="en-US" smtClean="0"/>
              <a:t>8/17/20</a:t>
            </a:fld>
            <a:endParaRPr lang="en-US"/>
          </a:p>
        </p:txBody>
      </p:sp>
      <p:sp>
        <p:nvSpPr>
          <p:cNvPr id="8" name="Footer Placeholder 7">
            <a:extLst>
              <a:ext uri="{FF2B5EF4-FFF2-40B4-BE49-F238E27FC236}">
                <a16:creationId xmlns:a16="http://schemas.microsoft.com/office/drawing/2014/main" id="{E1D65DDA-68E3-7B40-9997-A95EB26351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99231D-7EB6-9C49-96D4-0E10F32BC4D3}"/>
              </a:ext>
            </a:extLst>
          </p:cNvPr>
          <p:cNvSpPr>
            <a:spLocks noGrp="1"/>
          </p:cNvSpPr>
          <p:nvPr>
            <p:ph type="sldNum" sz="quarter" idx="12"/>
          </p:nvPr>
        </p:nvSpPr>
        <p:spPr/>
        <p:txBody>
          <a:bodyPr/>
          <a:lstStyle/>
          <a:p>
            <a:fld id="{6C979E33-EDF7-6744-A70D-6179CE59E95A}" type="slidenum">
              <a:rPr lang="en-US" smtClean="0"/>
              <a:t>‹#›</a:t>
            </a:fld>
            <a:endParaRPr lang="en-US"/>
          </a:p>
        </p:txBody>
      </p:sp>
    </p:spTree>
    <p:extLst>
      <p:ext uri="{BB962C8B-B14F-4D97-AF65-F5344CB8AC3E}">
        <p14:creationId xmlns:p14="http://schemas.microsoft.com/office/powerpoint/2010/main" val="105724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B36C7-4BF1-5C4D-BEB1-11F141B83E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F01CD2-0C76-6E4A-8954-D63AE4FEF374}"/>
              </a:ext>
            </a:extLst>
          </p:cNvPr>
          <p:cNvSpPr>
            <a:spLocks noGrp="1"/>
          </p:cNvSpPr>
          <p:nvPr>
            <p:ph type="dt" sz="half" idx="10"/>
          </p:nvPr>
        </p:nvSpPr>
        <p:spPr/>
        <p:txBody>
          <a:bodyPr/>
          <a:lstStyle/>
          <a:p>
            <a:fld id="{E42F91DA-A3E6-6647-A355-D04266893D69}" type="datetimeFigureOut">
              <a:rPr lang="en-US" smtClean="0"/>
              <a:t>8/17/20</a:t>
            </a:fld>
            <a:endParaRPr lang="en-US"/>
          </a:p>
        </p:txBody>
      </p:sp>
      <p:sp>
        <p:nvSpPr>
          <p:cNvPr id="4" name="Footer Placeholder 3">
            <a:extLst>
              <a:ext uri="{FF2B5EF4-FFF2-40B4-BE49-F238E27FC236}">
                <a16:creationId xmlns:a16="http://schemas.microsoft.com/office/drawing/2014/main" id="{12B27AEA-F53E-F443-8ED5-739D85282D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9C2BC5-27B6-714E-B83D-32425B101E1E}"/>
              </a:ext>
            </a:extLst>
          </p:cNvPr>
          <p:cNvSpPr>
            <a:spLocks noGrp="1"/>
          </p:cNvSpPr>
          <p:nvPr>
            <p:ph type="sldNum" sz="quarter" idx="12"/>
          </p:nvPr>
        </p:nvSpPr>
        <p:spPr/>
        <p:txBody>
          <a:bodyPr/>
          <a:lstStyle/>
          <a:p>
            <a:fld id="{6C979E33-EDF7-6744-A70D-6179CE59E95A}" type="slidenum">
              <a:rPr lang="en-US" smtClean="0"/>
              <a:t>‹#›</a:t>
            </a:fld>
            <a:endParaRPr lang="en-US"/>
          </a:p>
        </p:txBody>
      </p:sp>
    </p:spTree>
    <p:extLst>
      <p:ext uri="{BB962C8B-B14F-4D97-AF65-F5344CB8AC3E}">
        <p14:creationId xmlns:p14="http://schemas.microsoft.com/office/powerpoint/2010/main" val="4040875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ACC4A3-F111-6E49-A6A8-EE6DDF1AC352}"/>
              </a:ext>
            </a:extLst>
          </p:cNvPr>
          <p:cNvSpPr>
            <a:spLocks noGrp="1"/>
          </p:cNvSpPr>
          <p:nvPr>
            <p:ph type="dt" sz="half" idx="10"/>
          </p:nvPr>
        </p:nvSpPr>
        <p:spPr/>
        <p:txBody>
          <a:bodyPr/>
          <a:lstStyle/>
          <a:p>
            <a:fld id="{E42F91DA-A3E6-6647-A355-D04266893D69}" type="datetimeFigureOut">
              <a:rPr lang="en-US" smtClean="0"/>
              <a:t>8/17/20</a:t>
            </a:fld>
            <a:endParaRPr lang="en-US"/>
          </a:p>
        </p:txBody>
      </p:sp>
      <p:sp>
        <p:nvSpPr>
          <p:cNvPr id="3" name="Footer Placeholder 2">
            <a:extLst>
              <a:ext uri="{FF2B5EF4-FFF2-40B4-BE49-F238E27FC236}">
                <a16:creationId xmlns:a16="http://schemas.microsoft.com/office/drawing/2014/main" id="{7A4088FB-2147-2444-8987-B94E0965EA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1E24A1-E37A-864B-AA02-DD69E0121CA6}"/>
              </a:ext>
            </a:extLst>
          </p:cNvPr>
          <p:cNvSpPr>
            <a:spLocks noGrp="1"/>
          </p:cNvSpPr>
          <p:nvPr>
            <p:ph type="sldNum" sz="quarter" idx="12"/>
          </p:nvPr>
        </p:nvSpPr>
        <p:spPr/>
        <p:txBody>
          <a:bodyPr/>
          <a:lstStyle/>
          <a:p>
            <a:fld id="{6C979E33-EDF7-6744-A70D-6179CE59E95A}" type="slidenum">
              <a:rPr lang="en-US" smtClean="0"/>
              <a:t>‹#›</a:t>
            </a:fld>
            <a:endParaRPr lang="en-US"/>
          </a:p>
        </p:txBody>
      </p:sp>
    </p:spTree>
    <p:extLst>
      <p:ext uri="{BB962C8B-B14F-4D97-AF65-F5344CB8AC3E}">
        <p14:creationId xmlns:p14="http://schemas.microsoft.com/office/powerpoint/2010/main" val="3798705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3554-D199-D545-86EA-9E079E563C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C11E01-9314-EB41-9363-CFF3589123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623341-9BB1-AF4A-9199-67CF5ECDBB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372B73-FD3B-4C42-929E-E7BA564FDEF7}"/>
              </a:ext>
            </a:extLst>
          </p:cNvPr>
          <p:cNvSpPr>
            <a:spLocks noGrp="1"/>
          </p:cNvSpPr>
          <p:nvPr>
            <p:ph type="dt" sz="half" idx="10"/>
          </p:nvPr>
        </p:nvSpPr>
        <p:spPr/>
        <p:txBody>
          <a:bodyPr/>
          <a:lstStyle/>
          <a:p>
            <a:fld id="{E42F91DA-A3E6-6647-A355-D04266893D69}" type="datetimeFigureOut">
              <a:rPr lang="en-US" smtClean="0"/>
              <a:t>8/17/20</a:t>
            </a:fld>
            <a:endParaRPr lang="en-US"/>
          </a:p>
        </p:txBody>
      </p:sp>
      <p:sp>
        <p:nvSpPr>
          <p:cNvPr id="6" name="Footer Placeholder 5">
            <a:extLst>
              <a:ext uri="{FF2B5EF4-FFF2-40B4-BE49-F238E27FC236}">
                <a16:creationId xmlns:a16="http://schemas.microsoft.com/office/drawing/2014/main" id="{8BFD606A-B63C-2E45-ABD5-7A1C6642E0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403905-5D28-1241-A454-1302DA63BBFE}"/>
              </a:ext>
            </a:extLst>
          </p:cNvPr>
          <p:cNvSpPr>
            <a:spLocks noGrp="1"/>
          </p:cNvSpPr>
          <p:nvPr>
            <p:ph type="sldNum" sz="quarter" idx="12"/>
          </p:nvPr>
        </p:nvSpPr>
        <p:spPr/>
        <p:txBody>
          <a:bodyPr/>
          <a:lstStyle/>
          <a:p>
            <a:fld id="{6C979E33-EDF7-6744-A70D-6179CE59E95A}" type="slidenum">
              <a:rPr lang="en-US" smtClean="0"/>
              <a:t>‹#›</a:t>
            </a:fld>
            <a:endParaRPr lang="en-US"/>
          </a:p>
        </p:txBody>
      </p:sp>
    </p:spTree>
    <p:extLst>
      <p:ext uri="{BB962C8B-B14F-4D97-AF65-F5344CB8AC3E}">
        <p14:creationId xmlns:p14="http://schemas.microsoft.com/office/powerpoint/2010/main" val="506791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AC57-1B7B-FA4E-9A7D-806D736DCD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3FF4A0-9970-2849-ABD3-3FB447E8C5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7E4358-16F1-3140-9A44-D4834F539C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924D992-FBC7-A540-A9D8-16FC92F9095B}"/>
              </a:ext>
            </a:extLst>
          </p:cNvPr>
          <p:cNvSpPr>
            <a:spLocks noGrp="1"/>
          </p:cNvSpPr>
          <p:nvPr>
            <p:ph type="dt" sz="half" idx="10"/>
          </p:nvPr>
        </p:nvSpPr>
        <p:spPr/>
        <p:txBody>
          <a:bodyPr/>
          <a:lstStyle/>
          <a:p>
            <a:fld id="{E42F91DA-A3E6-6647-A355-D04266893D69}" type="datetimeFigureOut">
              <a:rPr lang="en-US" smtClean="0"/>
              <a:t>8/17/20</a:t>
            </a:fld>
            <a:endParaRPr lang="en-US"/>
          </a:p>
        </p:txBody>
      </p:sp>
      <p:sp>
        <p:nvSpPr>
          <p:cNvPr id="6" name="Footer Placeholder 5">
            <a:extLst>
              <a:ext uri="{FF2B5EF4-FFF2-40B4-BE49-F238E27FC236}">
                <a16:creationId xmlns:a16="http://schemas.microsoft.com/office/drawing/2014/main" id="{879CE33F-5395-1142-BFB9-78E2F2AABA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C2FA78-6F85-DD44-BF32-A70CCE971AA1}"/>
              </a:ext>
            </a:extLst>
          </p:cNvPr>
          <p:cNvSpPr>
            <a:spLocks noGrp="1"/>
          </p:cNvSpPr>
          <p:nvPr>
            <p:ph type="sldNum" sz="quarter" idx="12"/>
          </p:nvPr>
        </p:nvSpPr>
        <p:spPr/>
        <p:txBody>
          <a:bodyPr/>
          <a:lstStyle/>
          <a:p>
            <a:fld id="{6C979E33-EDF7-6744-A70D-6179CE59E95A}" type="slidenum">
              <a:rPr lang="en-US" smtClean="0"/>
              <a:t>‹#›</a:t>
            </a:fld>
            <a:endParaRPr lang="en-US"/>
          </a:p>
        </p:txBody>
      </p:sp>
    </p:spTree>
    <p:extLst>
      <p:ext uri="{BB962C8B-B14F-4D97-AF65-F5344CB8AC3E}">
        <p14:creationId xmlns:p14="http://schemas.microsoft.com/office/powerpoint/2010/main" val="2893202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43DC9-FB31-D549-919F-A1A9FDE84E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83E045-DA26-474E-A701-459D52E3EC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42AEC4-1F7A-1649-9044-DA7760B82A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2F91DA-A3E6-6647-A355-D04266893D69}" type="datetimeFigureOut">
              <a:rPr lang="en-US" smtClean="0"/>
              <a:t>8/17/20</a:t>
            </a:fld>
            <a:endParaRPr lang="en-US"/>
          </a:p>
        </p:txBody>
      </p:sp>
      <p:sp>
        <p:nvSpPr>
          <p:cNvPr id="5" name="Footer Placeholder 4">
            <a:extLst>
              <a:ext uri="{FF2B5EF4-FFF2-40B4-BE49-F238E27FC236}">
                <a16:creationId xmlns:a16="http://schemas.microsoft.com/office/drawing/2014/main" id="{E6DCFBB0-95CF-514C-A853-B2B8C6B888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BE8A6C-07A2-3343-B307-3944FCB8EB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979E33-EDF7-6744-A70D-6179CE59E95A}" type="slidenum">
              <a:rPr lang="en-US" smtClean="0"/>
              <a:t>‹#›</a:t>
            </a:fld>
            <a:endParaRPr lang="en-US"/>
          </a:p>
        </p:txBody>
      </p:sp>
    </p:spTree>
    <p:extLst>
      <p:ext uri="{BB962C8B-B14F-4D97-AF65-F5344CB8AC3E}">
        <p14:creationId xmlns:p14="http://schemas.microsoft.com/office/powerpoint/2010/main" val="886092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minneapolis.edu/student-services/academic-success-center"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jetbrains.com/pychar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mctc-itec.slack.com/" TargetMode="External"/><Relationship Id="rId2" Type="http://schemas.openxmlformats.org/officeDocument/2006/relationships/hyperlink" Target="mailto:clara.james@minneapolis.edu"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minneapolis.learn.minnstate.edu/d2l/common/dialogs/quickLink/quickLink.d2l?ou=5004204&amp;type=content&amp;rcode=minnstate-27394082" TargetMode="External"/><Relationship Id="rId2" Type="http://schemas.openxmlformats.org/officeDocument/2006/relationships/hyperlink" Target="https://automatetheboringstuff.com/2e/chapter0/" TargetMode="External"/><Relationship Id="rId1" Type="http://schemas.openxmlformats.org/officeDocument/2006/relationships/slideLayout" Target="../slideLayouts/slideLayout2.xml"/><Relationship Id="rId4" Type="http://schemas.openxmlformats.org/officeDocument/2006/relationships/hyperlink" Target="https://minneapolis.learn.minnstate.edu/d2l/common/dialogs/quickLink/quickLink.d2l?ou=5004204&amp;type=dropbox&amp;rcode=minnstate-27323547"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automatetheboringstuff.co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B775-628B-2C41-B746-AFEC89B7EC9F}"/>
              </a:ext>
            </a:extLst>
          </p:cNvPr>
          <p:cNvSpPr>
            <a:spLocks noGrp="1"/>
          </p:cNvSpPr>
          <p:nvPr>
            <p:ph type="ctrTitle"/>
          </p:nvPr>
        </p:nvSpPr>
        <p:spPr/>
        <p:txBody>
          <a:bodyPr>
            <a:normAutofit fontScale="90000"/>
          </a:bodyPr>
          <a:lstStyle/>
          <a:p>
            <a:r>
              <a:rPr lang="en-US" dirty="0"/>
              <a:t>ITEC 1150 Introduction to Programming Logic and Design</a:t>
            </a:r>
          </a:p>
        </p:txBody>
      </p:sp>
      <p:sp>
        <p:nvSpPr>
          <p:cNvPr id="3" name="Subtitle 2">
            <a:extLst>
              <a:ext uri="{FF2B5EF4-FFF2-40B4-BE49-F238E27FC236}">
                <a16:creationId xmlns:a16="http://schemas.microsoft.com/office/drawing/2014/main" id="{1C7E9F61-5A7D-E844-B198-3499605958AB}"/>
              </a:ext>
            </a:extLst>
          </p:cNvPr>
          <p:cNvSpPr>
            <a:spLocks noGrp="1"/>
          </p:cNvSpPr>
          <p:nvPr>
            <p:ph type="subTitle" idx="1"/>
          </p:nvPr>
        </p:nvSpPr>
        <p:spPr>
          <a:xfrm>
            <a:off x="1524000" y="4245505"/>
            <a:ext cx="9144000" cy="1655762"/>
          </a:xfrm>
        </p:spPr>
        <p:txBody>
          <a:bodyPr>
            <a:normAutofit/>
          </a:bodyPr>
          <a:lstStyle/>
          <a:p>
            <a:r>
              <a:rPr lang="en-US" sz="4000" dirty="0"/>
              <a:t>Welcome!</a:t>
            </a:r>
          </a:p>
        </p:txBody>
      </p:sp>
    </p:spTree>
    <p:extLst>
      <p:ext uri="{BB962C8B-B14F-4D97-AF65-F5344CB8AC3E}">
        <p14:creationId xmlns:p14="http://schemas.microsoft.com/office/powerpoint/2010/main" val="2218189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A7033-14AB-0342-9392-8915E1F71ED5}"/>
              </a:ext>
            </a:extLst>
          </p:cNvPr>
          <p:cNvSpPr>
            <a:spLocks noGrp="1"/>
          </p:cNvSpPr>
          <p:nvPr>
            <p:ph type="title"/>
          </p:nvPr>
        </p:nvSpPr>
        <p:spPr/>
        <p:txBody>
          <a:bodyPr/>
          <a:lstStyle/>
          <a:p>
            <a:r>
              <a:rPr lang="en-US" dirty="0"/>
              <a:t>More examples of small, useful Python programs</a:t>
            </a:r>
          </a:p>
        </p:txBody>
      </p:sp>
      <p:sp>
        <p:nvSpPr>
          <p:cNvPr id="3" name="Content Placeholder 2">
            <a:extLst>
              <a:ext uri="{FF2B5EF4-FFF2-40B4-BE49-F238E27FC236}">
                <a16:creationId xmlns:a16="http://schemas.microsoft.com/office/drawing/2014/main" id="{2D09481C-0BE3-C748-8F49-AA3A1FB45F94}"/>
              </a:ext>
            </a:extLst>
          </p:cNvPr>
          <p:cNvSpPr>
            <a:spLocks noGrp="1"/>
          </p:cNvSpPr>
          <p:nvPr>
            <p:ph idx="1"/>
          </p:nvPr>
        </p:nvSpPr>
        <p:spPr/>
        <p:txBody>
          <a:bodyPr/>
          <a:lstStyle/>
          <a:p>
            <a:r>
              <a:rPr lang="en-US" dirty="0"/>
              <a:t>From the textbook: </a:t>
            </a:r>
          </a:p>
          <a:p>
            <a:pPr lvl="1"/>
            <a:r>
              <a:rPr lang="en-US" dirty="0"/>
              <a:t>Downloading all the comics from a web site</a:t>
            </a:r>
          </a:p>
          <a:p>
            <a:pPr lvl="1"/>
            <a:r>
              <a:rPr lang="en-US" dirty="0"/>
              <a:t>Telling you what the current weather is</a:t>
            </a:r>
          </a:p>
          <a:p>
            <a:pPr lvl="1"/>
            <a:r>
              <a:rPr lang="en-US" dirty="0"/>
              <a:t>Sending emails</a:t>
            </a:r>
          </a:p>
          <a:p>
            <a:pPr lvl="1"/>
            <a:r>
              <a:rPr lang="en-US" dirty="0"/>
              <a:t>Creating thumbnail images from 100's of images</a:t>
            </a:r>
          </a:p>
          <a:p>
            <a:pPr lvl="1"/>
            <a:r>
              <a:rPr lang="en-US" dirty="0"/>
              <a:t>Filling out forms on web pages</a:t>
            </a:r>
          </a:p>
          <a:p>
            <a:pPr lvl="1"/>
            <a:r>
              <a:rPr lang="en-US" dirty="0"/>
              <a:t>Working with Excel documents and PDFs</a:t>
            </a:r>
          </a:p>
        </p:txBody>
      </p:sp>
    </p:spTree>
    <p:extLst>
      <p:ext uri="{BB962C8B-B14F-4D97-AF65-F5344CB8AC3E}">
        <p14:creationId xmlns:p14="http://schemas.microsoft.com/office/powerpoint/2010/main" val="1652439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1FBF-0E75-0F48-8E0A-551A304CE2C5}"/>
              </a:ext>
            </a:extLst>
          </p:cNvPr>
          <p:cNvSpPr>
            <a:spLocks noGrp="1"/>
          </p:cNvSpPr>
          <p:nvPr>
            <p:ph type="title"/>
          </p:nvPr>
        </p:nvSpPr>
        <p:spPr/>
        <p:txBody>
          <a:bodyPr/>
          <a:lstStyle/>
          <a:p>
            <a:r>
              <a:rPr lang="en-US" dirty="0"/>
              <a:t>Big Python programs</a:t>
            </a:r>
          </a:p>
        </p:txBody>
      </p:sp>
      <p:sp>
        <p:nvSpPr>
          <p:cNvPr id="3" name="Content Placeholder 2">
            <a:extLst>
              <a:ext uri="{FF2B5EF4-FFF2-40B4-BE49-F238E27FC236}">
                <a16:creationId xmlns:a16="http://schemas.microsoft.com/office/drawing/2014/main" id="{37610079-B459-5F49-A4FE-E072188110D5}"/>
              </a:ext>
            </a:extLst>
          </p:cNvPr>
          <p:cNvSpPr>
            <a:spLocks noGrp="1"/>
          </p:cNvSpPr>
          <p:nvPr>
            <p:ph idx="1"/>
          </p:nvPr>
        </p:nvSpPr>
        <p:spPr/>
        <p:txBody>
          <a:bodyPr/>
          <a:lstStyle/>
          <a:p>
            <a:r>
              <a:rPr lang="en-US" dirty="0"/>
              <a:t>Instagram</a:t>
            </a:r>
          </a:p>
        </p:txBody>
      </p:sp>
      <p:pic>
        <p:nvPicPr>
          <p:cNvPr id="5" name="Picture 4">
            <a:extLst>
              <a:ext uri="{FF2B5EF4-FFF2-40B4-BE49-F238E27FC236}">
                <a16:creationId xmlns:a16="http://schemas.microsoft.com/office/drawing/2014/main" id="{B4F6B124-4F24-C647-B58F-72D7EF64BED4}"/>
              </a:ext>
            </a:extLst>
          </p:cNvPr>
          <p:cNvPicPr>
            <a:picLocks noChangeAspect="1"/>
          </p:cNvPicPr>
          <p:nvPr/>
        </p:nvPicPr>
        <p:blipFill>
          <a:blip r:embed="rId2"/>
          <a:stretch>
            <a:fillRect/>
          </a:stretch>
        </p:blipFill>
        <p:spPr>
          <a:xfrm>
            <a:off x="605366" y="1559883"/>
            <a:ext cx="4601874" cy="4069250"/>
          </a:xfrm>
          <a:prstGeom prst="rect">
            <a:avLst/>
          </a:prstGeom>
        </p:spPr>
      </p:pic>
      <p:pic>
        <p:nvPicPr>
          <p:cNvPr id="6" name="Picture 5">
            <a:extLst>
              <a:ext uri="{FF2B5EF4-FFF2-40B4-BE49-F238E27FC236}">
                <a16:creationId xmlns:a16="http://schemas.microsoft.com/office/drawing/2014/main" id="{45654E89-7ED7-6146-994A-369A94FDD0FA}"/>
              </a:ext>
            </a:extLst>
          </p:cNvPr>
          <p:cNvPicPr>
            <a:picLocks noChangeAspect="1"/>
          </p:cNvPicPr>
          <p:nvPr/>
        </p:nvPicPr>
        <p:blipFill>
          <a:blip r:embed="rId3"/>
          <a:stretch>
            <a:fillRect/>
          </a:stretch>
        </p:blipFill>
        <p:spPr>
          <a:xfrm>
            <a:off x="5855740" y="1559883"/>
            <a:ext cx="5498060" cy="4069250"/>
          </a:xfrm>
          <a:prstGeom prst="rect">
            <a:avLst/>
          </a:prstGeom>
        </p:spPr>
      </p:pic>
      <p:sp>
        <p:nvSpPr>
          <p:cNvPr id="7" name="TextBox 6">
            <a:extLst>
              <a:ext uri="{FF2B5EF4-FFF2-40B4-BE49-F238E27FC236}">
                <a16:creationId xmlns:a16="http://schemas.microsoft.com/office/drawing/2014/main" id="{8101530D-0C76-A64C-A960-40528826137B}"/>
              </a:ext>
            </a:extLst>
          </p:cNvPr>
          <p:cNvSpPr txBox="1"/>
          <p:nvPr/>
        </p:nvSpPr>
        <p:spPr>
          <a:xfrm>
            <a:off x="838200" y="5845711"/>
            <a:ext cx="4220753" cy="923330"/>
          </a:xfrm>
          <a:prstGeom prst="rect">
            <a:avLst/>
          </a:prstGeom>
          <a:noFill/>
        </p:spPr>
        <p:txBody>
          <a:bodyPr wrap="square" rtlCol="0">
            <a:spAutoFit/>
          </a:bodyPr>
          <a:lstStyle/>
          <a:p>
            <a:r>
              <a:rPr lang="en-US" dirty="0"/>
              <a:t>Instagram is almost entirely built in Python, and is one of the world's largest Python applications</a:t>
            </a:r>
          </a:p>
        </p:txBody>
      </p:sp>
      <p:sp>
        <p:nvSpPr>
          <p:cNvPr id="8" name="TextBox 7">
            <a:extLst>
              <a:ext uri="{FF2B5EF4-FFF2-40B4-BE49-F238E27FC236}">
                <a16:creationId xmlns:a16="http://schemas.microsoft.com/office/drawing/2014/main" id="{A62F6100-1AD2-4741-B00E-4717D40FD9B3}"/>
              </a:ext>
            </a:extLst>
          </p:cNvPr>
          <p:cNvSpPr txBox="1"/>
          <p:nvPr/>
        </p:nvSpPr>
        <p:spPr>
          <a:xfrm>
            <a:off x="6400800" y="5845711"/>
            <a:ext cx="4301067" cy="923330"/>
          </a:xfrm>
          <a:prstGeom prst="rect">
            <a:avLst/>
          </a:prstGeom>
          <a:noFill/>
        </p:spPr>
        <p:txBody>
          <a:bodyPr wrap="square" rtlCol="0">
            <a:spAutoFit/>
          </a:bodyPr>
          <a:lstStyle/>
          <a:p>
            <a:r>
              <a:rPr lang="en-US" dirty="0"/>
              <a:t>Industrial Light &amp; Magic uses Python tools to generate animation and special effects for movies and television</a:t>
            </a:r>
          </a:p>
        </p:txBody>
      </p:sp>
    </p:spTree>
    <p:extLst>
      <p:ext uri="{BB962C8B-B14F-4D97-AF65-F5344CB8AC3E}">
        <p14:creationId xmlns:p14="http://schemas.microsoft.com/office/powerpoint/2010/main" val="547692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79E2E-2A50-AB43-8124-177643E26B8B}"/>
              </a:ext>
            </a:extLst>
          </p:cNvPr>
          <p:cNvSpPr>
            <a:spLocks noGrp="1"/>
          </p:cNvSpPr>
          <p:nvPr>
            <p:ph type="title"/>
          </p:nvPr>
        </p:nvSpPr>
        <p:spPr/>
        <p:txBody>
          <a:bodyPr/>
          <a:lstStyle/>
          <a:p>
            <a:r>
              <a:rPr lang="en-US" dirty="0"/>
              <a:t>More companies that use Python...</a:t>
            </a:r>
          </a:p>
        </p:txBody>
      </p:sp>
      <p:sp>
        <p:nvSpPr>
          <p:cNvPr id="3" name="Content Placeholder 2">
            <a:extLst>
              <a:ext uri="{FF2B5EF4-FFF2-40B4-BE49-F238E27FC236}">
                <a16:creationId xmlns:a16="http://schemas.microsoft.com/office/drawing/2014/main" id="{368779E3-54D1-2148-849E-0627B3873E92}"/>
              </a:ext>
            </a:extLst>
          </p:cNvPr>
          <p:cNvSpPr>
            <a:spLocks noGrp="1"/>
          </p:cNvSpPr>
          <p:nvPr>
            <p:ph idx="1"/>
          </p:nvPr>
        </p:nvSpPr>
        <p:spPr/>
        <p:txBody>
          <a:bodyPr>
            <a:normAutofit lnSpcReduction="10000"/>
          </a:bodyPr>
          <a:lstStyle/>
          <a:p>
            <a:r>
              <a:rPr lang="en-US" dirty="0"/>
              <a:t>Facebook, Google, Netflix, YouTube, Dropbox, Microsoft, Hulu, Amazon, LinkedIn, Bloomberg, Yelp, Reddit, </a:t>
            </a:r>
            <a:r>
              <a:rPr lang="en-US" dirty="0" err="1"/>
              <a:t>Patreon</a:t>
            </a:r>
            <a:r>
              <a:rPr lang="en-US" dirty="0"/>
              <a:t>, Capital One, IBM, Square, </a:t>
            </a:r>
            <a:r>
              <a:rPr lang="en-US" dirty="0" err="1"/>
              <a:t>OfferUp</a:t>
            </a:r>
            <a:r>
              <a:rPr lang="en-US" dirty="0"/>
              <a:t>, Pluralsight, Shopify, Indeed, Twitter, Goldman Sachs, REI, The New York Times, Venmo....</a:t>
            </a:r>
          </a:p>
          <a:p>
            <a:endParaRPr lang="en-US" dirty="0"/>
          </a:p>
          <a:p>
            <a:r>
              <a:rPr lang="en-US" dirty="0"/>
              <a:t>Python is commonly used for automating software and networking tasks at companies like these</a:t>
            </a:r>
          </a:p>
          <a:p>
            <a:r>
              <a:rPr lang="en-US" dirty="0"/>
              <a:t>It’s also used for data processing and analysis</a:t>
            </a:r>
          </a:p>
          <a:p>
            <a:r>
              <a:rPr lang="en-US" dirty="0"/>
              <a:t>Python programs help manage networks, computers and applications, and keep things running smoothly</a:t>
            </a:r>
          </a:p>
          <a:p>
            <a:endParaRPr lang="en-US" dirty="0"/>
          </a:p>
        </p:txBody>
      </p:sp>
    </p:spTree>
    <p:extLst>
      <p:ext uri="{BB962C8B-B14F-4D97-AF65-F5344CB8AC3E}">
        <p14:creationId xmlns:p14="http://schemas.microsoft.com/office/powerpoint/2010/main" val="2444739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8FCD-2BCA-B44A-B4BF-D7D985E7A3D6}"/>
              </a:ext>
            </a:extLst>
          </p:cNvPr>
          <p:cNvSpPr>
            <a:spLocks noGrp="1"/>
          </p:cNvSpPr>
          <p:nvPr>
            <p:ph type="title"/>
          </p:nvPr>
        </p:nvSpPr>
        <p:spPr/>
        <p:txBody>
          <a:bodyPr/>
          <a:lstStyle/>
          <a:p>
            <a:r>
              <a:rPr lang="en-US" dirty="0"/>
              <a:t>What will you learn in this class?</a:t>
            </a:r>
          </a:p>
        </p:txBody>
      </p:sp>
      <p:sp>
        <p:nvSpPr>
          <p:cNvPr id="3" name="Content Placeholder 2">
            <a:extLst>
              <a:ext uri="{FF2B5EF4-FFF2-40B4-BE49-F238E27FC236}">
                <a16:creationId xmlns:a16="http://schemas.microsoft.com/office/drawing/2014/main" id="{50840FA8-AF65-D743-8A27-F22FB6BB46DC}"/>
              </a:ext>
            </a:extLst>
          </p:cNvPr>
          <p:cNvSpPr>
            <a:spLocks noGrp="1"/>
          </p:cNvSpPr>
          <p:nvPr>
            <p:ph idx="1"/>
          </p:nvPr>
        </p:nvSpPr>
        <p:spPr/>
        <p:txBody>
          <a:bodyPr/>
          <a:lstStyle/>
          <a:p>
            <a:r>
              <a:rPr lang="en-US" dirty="0"/>
              <a:t>You'll learn the basics of programming in Python</a:t>
            </a:r>
          </a:p>
          <a:p>
            <a:r>
              <a:rPr lang="en-US" dirty="0"/>
              <a:t>While there are many different programming languages, the basic concepts and principles of programming are very similar in many different programming languages</a:t>
            </a:r>
          </a:p>
          <a:p>
            <a:r>
              <a:rPr lang="en-US" dirty="0"/>
              <a:t>So learning one programming language prepares you to learn any other programming language</a:t>
            </a:r>
          </a:p>
        </p:txBody>
      </p:sp>
    </p:spTree>
    <p:extLst>
      <p:ext uri="{BB962C8B-B14F-4D97-AF65-F5344CB8AC3E}">
        <p14:creationId xmlns:p14="http://schemas.microsoft.com/office/powerpoint/2010/main" val="2331836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0B1F1-72BD-0A44-976B-FD1B588152B5}"/>
              </a:ext>
            </a:extLst>
          </p:cNvPr>
          <p:cNvSpPr>
            <a:spLocks noGrp="1"/>
          </p:cNvSpPr>
          <p:nvPr>
            <p:ph type="title"/>
          </p:nvPr>
        </p:nvSpPr>
        <p:spPr/>
        <p:txBody>
          <a:bodyPr/>
          <a:lstStyle/>
          <a:p>
            <a:r>
              <a:rPr lang="en-US" dirty="0"/>
              <a:t>What will you learn in this class?</a:t>
            </a:r>
          </a:p>
        </p:txBody>
      </p:sp>
      <p:sp>
        <p:nvSpPr>
          <p:cNvPr id="3" name="Content Placeholder 2">
            <a:extLst>
              <a:ext uri="{FF2B5EF4-FFF2-40B4-BE49-F238E27FC236}">
                <a16:creationId xmlns:a16="http://schemas.microsoft.com/office/drawing/2014/main" id="{8D0E7FFA-D904-4547-A0A9-36A17BADADD6}"/>
              </a:ext>
            </a:extLst>
          </p:cNvPr>
          <p:cNvSpPr>
            <a:spLocks noGrp="1"/>
          </p:cNvSpPr>
          <p:nvPr>
            <p:ph idx="1"/>
          </p:nvPr>
        </p:nvSpPr>
        <p:spPr/>
        <p:txBody>
          <a:bodyPr/>
          <a:lstStyle/>
          <a:p>
            <a:r>
              <a:rPr lang="en-US" dirty="0"/>
              <a:t>We'll work on some projects where Python will do some useful tasks for us, for example</a:t>
            </a:r>
          </a:p>
          <a:p>
            <a:pPr lvl="1"/>
            <a:r>
              <a:rPr lang="en-US" dirty="0"/>
              <a:t>Automatically download and process data from the internet</a:t>
            </a:r>
          </a:p>
          <a:p>
            <a:pPr lvl="1"/>
            <a:r>
              <a:rPr lang="en-US" dirty="0"/>
              <a:t>Generate Microsoft Word and Excel reports and spreadsheets</a:t>
            </a:r>
          </a:p>
        </p:txBody>
      </p:sp>
    </p:spTree>
    <p:extLst>
      <p:ext uri="{BB962C8B-B14F-4D97-AF65-F5344CB8AC3E}">
        <p14:creationId xmlns:p14="http://schemas.microsoft.com/office/powerpoint/2010/main" val="698713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5B41A-BB93-AB42-A6AC-C7FBB85F52F0}"/>
              </a:ext>
            </a:extLst>
          </p:cNvPr>
          <p:cNvSpPr>
            <a:spLocks noGrp="1"/>
          </p:cNvSpPr>
          <p:nvPr>
            <p:ph type="title"/>
          </p:nvPr>
        </p:nvSpPr>
        <p:spPr/>
        <p:txBody>
          <a:bodyPr/>
          <a:lstStyle/>
          <a:p>
            <a:r>
              <a:rPr lang="en-US" dirty="0"/>
              <a:t>Class Structure – Weekly Tasks</a:t>
            </a:r>
          </a:p>
        </p:txBody>
      </p:sp>
      <p:sp>
        <p:nvSpPr>
          <p:cNvPr id="3" name="Content Placeholder 2">
            <a:extLst>
              <a:ext uri="{FF2B5EF4-FFF2-40B4-BE49-F238E27FC236}">
                <a16:creationId xmlns:a16="http://schemas.microsoft.com/office/drawing/2014/main" id="{F2AA91D0-3E22-DE46-B269-EE4BBB249169}"/>
              </a:ext>
            </a:extLst>
          </p:cNvPr>
          <p:cNvSpPr>
            <a:spLocks noGrp="1"/>
          </p:cNvSpPr>
          <p:nvPr>
            <p:ph idx="1"/>
          </p:nvPr>
        </p:nvSpPr>
        <p:spPr/>
        <p:txBody>
          <a:bodyPr>
            <a:normAutofit lnSpcReduction="10000"/>
          </a:bodyPr>
          <a:lstStyle/>
          <a:p>
            <a:r>
              <a:rPr lang="en-US" dirty="0"/>
              <a:t>First: watch the lecture video</a:t>
            </a:r>
          </a:p>
          <a:p>
            <a:pPr lvl="1"/>
            <a:r>
              <a:rPr lang="en-US" dirty="0"/>
              <a:t>Introduce programming concepts, </a:t>
            </a:r>
          </a:p>
          <a:p>
            <a:pPr lvl="1"/>
            <a:r>
              <a:rPr lang="en-US" dirty="0"/>
              <a:t>You should pause the video and write the same programs</a:t>
            </a:r>
          </a:p>
          <a:p>
            <a:pPr lvl="1"/>
            <a:r>
              <a:rPr lang="en-US" dirty="0"/>
              <a:t>Save all the code you write</a:t>
            </a:r>
          </a:p>
          <a:p>
            <a:r>
              <a:rPr lang="en-US" dirty="0"/>
              <a:t>Post in the weekly discussion </a:t>
            </a:r>
          </a:p>
          <a:p>
            <a:pPr lvl="1"/>
            <a:r>
              <a:rPr lang="en-US" dirty="0"/>
              <a:t>And respond to other students, you may need to check back later </a:t>
            </a:r>
          </a:p>
          <a:p>
            <a:r>
              <a:rPr lang="en-US" dirty="0"/>
              <a:t>Attend online lab session via Zoom to start work on the lab</a:t>
            </a:r>
          </a:p>
          <a:p>
            <a:pPr lvl="1"/>
            <a:r>
              <a:rPr lang="en-US" dirty="0"/>
              <a:t>Every Wednesday 10-11.50am </a:t>
            </a:r>
          </a:p>
          <a:p>
            <a:r>
              <a:rPr lang="en-US" dirty="0"/>
              <a:t>Finish the rest of the lab as homework</a:t>
            </a:r>
          </a:p>
          <a:p>
            <a:pPr lvl="1"/>
            <a:r>
              <a:rPr lang="en-US" dirty="0"/>
              <a:t>Labs are due Sundays at midnight</a:t>
            </a:r>
          </a:p>
        </p:txBody>
      </p:sp>
    </p:spTree>
    <p:extLst>
      <p:ext uri="{BB962C8B-B14F-4D97-AF65-F5344CB8AC3E}">
        <p14:creationId xmlns:p14="http://schemas.microsoft.com/office/powerpoint/2010/main" val="3082818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5F35-6B5A-6F41-B487-5E33A7C6A195}"/>
              </a:ext>
            </a:extLst>
          </p:cNvPr>
          <p:cNvSpPr>
            <a:spLocks noGrp="1"/>
          </p:cNvSpPr>
          <p:nvPr>
            <p:ph type="title"/>
          </p:nvPr>
        </p:nvSpPr>
        <p:spPr/>
        <p:txBody>
          <a:bodyPr/>
          <a:lstStyle/>
          <a:p>
            <a:r>
              <a:rPr lang="en-US" dirty="0"/>
              <a:t>Final Project</a:t>
            </a:r>
          </a:p>
        </p:txBody>
      </p:sp>
      <p:sp>
        <p:nvSpPr>
          <p:cNvPr id="3" name="Content Placeholder 2">
            <a:extLst>
              <a:ext uri="{FF2B5EF4-FFF2-40B4-BE49-F238E27FC236}">
                <a16:creationId xmlns:a16="http://schemas.microsoft.com/office/drawing/2014/main" id="{942DC26C-57E6-B946-8B1C-C8DC8F82E10E}"/>
              </a:ext>
            </a:extLst>
          </p:cNvPr>
          <p:cNvSpPr>
            <a:spLocks noGrp="1"/>
          </p:cNvSpPr>
          <p:nvPr>
            <p:ph idx="1"/>
          </p:nvPr>
        </p:nvSpPr>
        <p:spPr/>
        <p:txBody>
          <a:bodyPr/>
          <a:lstStyle/>
          <a:p>
            <a:r>
              <a:rPr lang="en-US" dirty="0"/>
              <a:t>Last three weeks of class are for working on a project that ties all the things you've learned together</a:t>
            </a:r>
          </a:p>
          <a:p>
            <a:r>
              <a:rPr lang="en-US" dirty="0"/>
              <a:t>More info on this in D2L, and given in class nearer the time</a:t>
            </a:r>
          </a:p>
        </p:txBody>
      </p:sp>
    </p:spTree>
    <p:extLst>
      <p:ext uri="{BB962C8B-B14F-4D97-AF65-F5344CB8AC3E}">
        <p14:creationId xmlns:p14="http://schemas.microsoft.com/office/powerpoint/2010/main" val="491198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1FB2D-1E60-AF4F-8088-35ADD9A96244}"/>
              </a:ext>
            </a:extLst>
          </p:cNvPr>
          <p:cNvSpPr>
            <a:spLocks noGrp="1"/>
          </p:cNvSpPr>
          <p:nvPr>
            <p:ph type="title"/>
          </p:nvPr>
        </p:nvSpPr>
        <p:spPr/>
        <p:txBody>
          <a:bodyPr/>
          <a:lstStyle/>
          <a:p>
            <a:r>
              <a:rPr lang="en-US" dirty="0"/>
              <a:t>Tour of D2L</a:t>
            </a:r>
          </a:p>
        </p:txBody>
      </p:sp>
      <p:sp>
        <p:nvSpPr>
          <p:cNvPr id="3" name="Content Placeholder 2">
            <a:extLst>
              <a:ext uri="{FF2B5EF4-FFF2-40B4-BE49-F238E27FC236}">
                <a16:creationId xmlns:a16="http://schemas.microsoft.com/office/drawing/2014/main" id="{8ECB67C2-37E0-1B4B-9C1C-05FFF7B86CD7}"/>
              </a:ext>
            </a:extLst>
          </p:cNvPr>
          <p:cNvSpPr>
            <a:spLocks noGrp="1"/>
          </p:cNvSpPr>
          <p:nvPr>
            <p:ph idx="1"/>
          </p:nvPr>
        </p:nvSpPr>
        <p:spPr/>
        <p:txBody>
          <a:bodyPr/>
          <a:lstStyle/>
          <a:p>
            <a:r>
              <a:rPr lang="en-US" dirty="0"/>
              <a:t>Parts of D2L you'll use: </a:t>
            </a:r>
          </a:p>
          <a:p>
            <a:r>
              <a:rPr lang="en-US" dirty="0"/>
              <a:t>Announcement: on the front page for the class</a:t>
            </a:r>
          </a:p>
          <a:p>
            <a:r>
              <a:rPr lang="en-US" dirty="0"/>
              <a:t>Materials &gt; Content: all the slides, links for labs, syllabus, other resources </a:t>
            </a:r>
            <a:r>
              <a:rPr lang="en-US" b="1" dirty="0"/>
              <a:t>including these videos and slides</a:t>
            </a:r>
          </a:p>
          <a:p>
            <a:r>
              <a:rPr lang="en-US" dirty="0"/>
              <a:t>Communication &gt; Discussions: you'll post here every week</a:t>
            </a:r>
          </a:p>
          <a:p>
            <a:r>
              <a:rPr lang="en-US" dirty="0"/>
              <a:t>Assessments &gt; Assignments: you'll turn some work in here</a:t>
            </a:r>
          </a:p>
          <a:p>
            <a:r>
              <a:rPr lang="en-US" dirty="0"/>
              <a:t>Assessments &gt; Grades: your grades</a:t>
            </a:r>
          </a:p>
          <a:p>
            <a:r>
              <a:rPr lang="en-US" dirty="0"/>
              <a:t>Communications &gt; </a:t>
            </a:r>
            <a:r>
              <a:rPr lang="en-US" dirty="0" err="1"/>
              <a:t>Classlist</a:t>
            </a:r>
            <a:r>
              <a:rPr lang="en-US" dirty="0"/>
              <a:t> or Email: contact me or other students here</a:t>
            </a:r>
          </a:p>
        </p:txBody>
      </p:sp>
    </p:spTree>
    <p:extLst>
      <p:ext uri="{BB962C8B-B14F-4D97-AF65-F5344CB8AC3E}">
        <p14:creationId xmlns:p14="http://schemas.microsoft.com/office/powerpoint/2010/main" val="3017955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4C612-9107-A446-9673-8ED57487275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B3127730-219A-FC4F-BE2A-FA114AE0CB35}"/>
              </a:ext>
            </a:extLst>
          </p:cNvPr>
          <p:cNvSpPr>
            <a:spLocks noGrp="1"/>
          </p:cNvSpPr>
          <p:nvPr>
            <p:ph idx="1"/>
          </p:nvPr>
        </p:nvSpPr>
        <p:spPr/>
        <p:txBody>
          <a:bodyPr/>
          <a:lstStyle/>
          <a:p>
            <a:r>
              <a:rPr lang="en-US" dirty="0"/>
              <a:t>Find the syllabus in Content &gt; Syllabus </a:t>
            </a:r>
          </a:p>
          <a:p>
            <a:r>
              <a:rPr lang="en-US" dirty="0"/>
              <a:t>Let's review the important parts</a:t>
            </a:r>
          </a:p>
          <a:p>
            <a:r>
              <a:rPr lang="en-US" dirty="0"/>
              <a:t>Please read the entire syllabus, and ask if you have any questions</a:t>
            </a:r>
          </a:p>
        </p:txBody>
      </p:sp>
    </p:spTree>
    <p:extLst>
      <p:ext uri="{BB962C8B-B14F-4D97-AF65-F5344CB8AC3E}">
        <p14:creationId xmlns:p14="http://schemas.microsoft.com/office/powerpoint/2010/main" val="2964475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AA044-772C-824D-90B4-070908F2BB63}"/>
              </a:ext>
            </a:extLst>
          </p:cNvPr>
          <p:cNvSpPr>
            <a:spLocks noGrp="1"/>
          </p:cNvSpPr>
          <p:nvPr>
            <p:ph type="title"/>
          </p:nvPr>
        </p:nvSpPr>
        <p:spPr/>
        <p:txBody>
          <a:bodyPr/>
          <a:lstStyle/>
          <a:p>
            <a:r>
              <a:rPr lang="en-US" dirty="0"/>
              <a:t>Required Software</a:t>
            </a:r>
          </a:p>
        </p:txBody>
      </p:sp>
      <p:sp>
        <p:nvSpPr>
          <p:cNvPr id="3" name="Content Placeholder 2">
            <a:extLst>
              <a:ext uri="{FF2B5EF4-FFF2-40B4-BE49-F238E27FC236}">
                <a16:creationId xmlns:a16="http://schemas.microsoft.com/office/drawing/2014/main" id="{5A4D36EC-BF21-F246-91F8-5B4319621990}"/>
              </a:ext>
            </a:extLst>
          </p:cNvPr>
          <p:cNvSpPr>
            <a:spLocks noGrp="1"/>
          </p:cNvSpPr>
          <p:nvPr>
            <p:ph idx="1"/>
          </p:nvPr>
        </p:nvSpPr>
        <p:spPr/>
        <p:txBody>
          <a:bodyPr/>
          <a:lstStyle/>
          <a:p>
            <a:r>
              <a:rPr lang="en-US" dirty="0"/>
              <a:t>We need something to write our program code in</a:t>
            </a:r>
            <a:r>
              <a:rPr lang="en-US" b="1" dirty="0"/>
              <a:t> – a code editor</a:t>
            </a:r>
            <a:endParaRPr lang="en-US" dirty="0"/>
          </a:p>
          <a:p>
            <a:pPr lvl="1"/>
            <a:r>
              <a:rPr lang="en-US" dirty="0"/>
              <a:t>These are also referred to as </a:t>
            </a:r>
            <a:r>
              <a:rPr lang="en-US" i="1" dirty="0"/>
              <a:t>Integrated Development Environments</a:t>
            </a:r>
            <a:r>
              <a:rPr lang="en-US" dirty="0"/>
              <a:t>, or </a:t>
            </a:r>
            <a:r>
              <a:rPr lang="en-US" b="1" dirty="0"/>
              <a:t>IDE</a:t>
            </a:r>
          </a:p>
          <a:p>
            <a:r>
              <a:rPr lang="en-US" dirty="0"/>
              <a:t>We need a program to run our code - for Python, </a:t>
            </a:r>
            <a:r>
              <a:rPr lang="en-US"/>
              <a:t>that's a </a:t>
            </a:r>
            <a:r>
              <a:rPr lang="en-US" dirty="0"/>
              <a:t>program called an </a:t>
            </a:r>
            <a:r>
              <a:rPr lang="en-US" b="1" dirty="0"/>
              <a:t>interpreter</a:t>
            </a:r>
            <a:r>
              <a:rPr lang="en-US" dirty="0"/>
              <a:t>  </a:t>
            </a:r>
          </a:p>
        </p:txBody>
      </p:sp>
    </p:spTree>
    <p:extLst>
      <p:ext uri="{BB962C8B-B14F-4D97-AF65-F5344CB8AC3E}">
        <p14:creationId xmlns:p14="http://schemas.microsoft.com/office/powerpoint/2010/main" val="243192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EA49-5C27-E24A-B247-9387ABC5B37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CE9F51F-280F-874D-9190-44C80358BBF7}"/>
              </a:ext>
            </a:extLst>
          </p:cNvPr>
          <p:cNvSpPr>
            <a:spLocks noGrp="1"/>
          </p:cNvSpPr>
          <p:nvPr>
            <p:ph idx="1"/>
          </p:nvPr>
        </p:nvSpPr>
        <p:spPr>
          <a:xfrm>
            <a:off x="838200" y="1825625"/>
            <a:ext cx="10515600" cy="4541308"/>
          </a:xfrm>
        </p:spPr>
        <p:txBody>
          <a:bodyPr>
            <a:normAutofit lnSpcReduction="10000"/>
          </a:bodyPr>
          <a:lstStyle/>
          <a:p>
            <a:r>
              <a:rPr lang="en-US" dirty="0"/>
              <a:t>Welcome, introductions</a:t>
            </a:r>
          </a:p>
          <a:p>
            <a:r>
              <a:rPr lang="en-US" dirty="0"/>
              <a:t>About the class</a:t>
            </a:r>
          </a:p>
          <a:p>
            <a:r>
              <a:rPr lang="en-US" dirty="0"/>
              <a:t>About programming and software engineering </a:t>
            </a:r>
          </a:p>
          <a:p>
            <a:r>
              <a:rPr lang="en-US" dirty="0"/>
              <a:t>Required software</a:t>
            </a:r>
          </a:p>
          <a:p>
            <a:r>
              <a:rPr lang="en-US" dirty="0"/>
              <a:t>D2L, class structure and assignments</a:t>
            </a:r>
          </a:p>
          <a:p>
            <a:r>
              <a:rPr lang="en-US" dirty="0"/>
              <a:t>Syllabus and class expectations</a:t>
            </a:r>
          </a:p>
          <a:p>
            <a:r>
              <a:rPr lang="en-US" dirty="0"/>
              <a:t>Writing your first program</a:t>
            </a:r>
          </a:p>
          <a:p>
            <a:r>
              <a:rPr lang="en-US" dirty="0"/>
              <a:t>How to get help</a:t>
            </a:r>
          </a:p>
          <a:p>
            <a:r>
              <a:rPr lang="en-US" dirty="0"/>
              <a:t>Lab 1</a:t>
            </a:r>
          </a:p>
        </p:txBody>
      </p:sp>
    </p:spTree>
    <p:extLst>
      <p:ext uri="{BB962C8B-B14F-4D97-AF65-F5344CB8AC3E}">
        <p14:creationId xmlns:p14="http://schemas.microsoft.com/office/powerpoint/2010/main" val="1243505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87574-39CF-7941-9CAF-E63474748BF6}"/>
              </a:ext>
            </a:extLst>
          </p:cNvPr>
          <p:cNvSpPr>
            <a:spLocks noGrp="1"/>
          </p:cNvSpPr>
          <p:nvPr>
            <p:ph type="title"/>
          </p:nvPr>
        </p:nvSpPr>
        <p:spPr/>
        <p:txBody>
          <a:bodyPr/>
          <a:lstStyle/>
          <a:p>
            <a:r>
              <a:rPr lang="en-US" dirty="0"/>
              <a:t>Interpreter?</a:t>
            </a:r>
          </a:p>
        </p:txBody>
      </p:sp>
      <p:sp>
        <p:nvSpPr>
          <p:cNvPr id="3" name="Content Placeholder 2">
            <a:extLst>
              <a:ext uri="{FF2B5EF4-FFF2-40B4-BE49-F238E27FC236}">
                <a16:creationId xmlns:a16="http://schemas.microsoft.com/office/drawing/2014/main" id="{8CAE4DFF-E002-C440-9545-1542504D2BDC}"/>
              </a:ext>
            </a:extLst>
          </p:cNvPr>
          <p:cNvSpPr>
            <a:spLocks noGrp="1"/>
          </p:cNvSpPr>
          <p:nvPr>
            <p:ph idx="1"/>
          </p:nvPr>
        </p:nvSpPr>
        <p:spPr/>
        <p:txBody>
          <a:bodyPr/>
          <a:lstStyle/>
          <a:p>
            <a:r>
              <a:rPr lang="en-US" dirty="0"/>
              <a:t>We'll write our programs as text</a:t>
            </a:r>
          </a:p>
          <a:p>
            <a:r>
              <a:rPr lang="en-US" dirty="0"/>
              <a:t>The program code is instructions in a specific format that Python understands</a:t>
            </a:r>
          </a:p>
          <a:p>
            <a:r>
              <a:rPr lang="en-US" dirty="0"/>
              <a:t>But the program code by itself doesn't do anything</a:t>
            </a:r>
          </a:p>
          <a:p>
            <a:r>
              <a:rPr lang="en-US" dirty="0"/>
              <a:t>To run your program code, and for the program to do something, you need an </a:t>
            </a:r>
            <a:r>
              <a:rPr lang="en-US" b="1" dirty="0"/>
              <a:t>interpreter</a:t>
            </a:r>
          </a:p>
          <a:p>
            <a:r>
              <a:rPr lang="en-US" dirty="0"/>
              <a:t>The Python program you downloaded earlier contains an interpreter</a:t>
            </a:r>
          </a:p>
          <a:p>
            <a:r>
              <a:rPr lang="en-US" dirty="0"/>
              <a:t>The interpreter is another program that reads your program code file, figures out what each instruction means, and carries out that task</a:t>
            </a:r>
          </a:p>
        </p:txBody>
      </p:sp>
    </p:spTree>
    <p:extLst>
      <p:ext uri="{BB962C8B-B14F-4D97-AF65-F5344CB8AC3E}">
        <p14:creationId xmlns:p14="http://schemas.microsoft.com/office/powerpoint/2010/main" val="1197266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4B7B-C3E2-2449-BA6B-3F7C7A118F9B}"/>
              </a:ext>
            </a:extLst>
          </p:cNvPr>
          <p:cNvSpPr>
            <a:spLocks noGrp="1"/>
          </p:cNvSpPr>
          <p:nvPr>
            <p:ph type="title"/>
          </p:nvPr>
        </p:nvSpPr>
        <p:spPr/>
        <p:txBody>
          <a:bodyPr/>
          <a:lstStyle/>
          <a:p>
            <a:r>
              <a:rPr lang="en-US" dirty="0"/>
              <a:t>Installing software on your own computer</a:t>
            </a:r>
          </a:p>
        </p:txBody>
      </p:sp>
      <p:sp>
        <p:nvSpPr>
          <p:cNvPr id="3" name="Content Placeholder 2">
            <a:extLst>
              <a:ext uri="{FF2B5EF4-FFF2-40B4-BE49-F238E27FC236}">
                <a16:creationId xmlns:a16="http://schemas.microsoft.com/office/drawing/2014/main" id="{B9DADE1C-A48E-3D44-8DDF-4D2578AE6B25}"/>
              </a:ext>
            </a:extLst>
          </p:cNvPr>
          <p:cNvSpPr>
            <a:spLocks noGrp="1"/>
          </p:cNvSpPr>
          <p:nvPr>
            <p:ph idx="1"/>
          </p:nvPr>
        </p:nvSpPr>
        <p:spPr>
          <a:xfrm>
            <a:off x="838199" y="1690688"/>
            <a:ext cx="9660467" cy="4351338"/>
          </a:xfrm>
        </p:spPr>
        <p:txBody>
          <a:bodyPr>
            <a:normAutofit/>
          </a:bodyPr>
          <a:lstStyle/>
          <a:p>
            <a:r>
              <a:rPr lang="en-US" dirty="0"/>
              <a:t>All software is free </a:t>
            </a:r>
          </a:p>
          <a:p>
            <a:r>
              <a:rPr lang="en-US" dirty="0"/>
              <a:t>All software can be installed on Windows PCs, Macs, and many versions of Linux</a:t>
            </a:r>
          </a:p>
          <a:p>
            <a:endParaRPr lang="en-US" dirty="0"/>
          </a:p>
          <a:p>
            <a:r>
              <a:rPr lang="en-US" dirty="0"/>
              <a:t>You'll need to install the following IN THIS ORDER</a:t>
            </a:r>
          </a:p>
          <a:p>
            <a:pPr lvl="1"/>
            <a:r>
              <a:rPr lang="en-US" dirty="0"/>
              <a:t>Python 3.8- </a:t>
            </a:r>
            <a:r>
              <a:rPr lang="en-US" i="1" dirty="0"/>
              <a:t>this includes the Python interpreter </a:t>
            </a:r>
          </a:p>
          <a:p>
            <a:pPr lvl="1"/>
            <a:r>
              <a:rPr lang="en-US" dirty="0"/>
              <a:t>PyCharm Community Edition - </a:t>
            </a:r>
            <a:r>
              <a:rPr lang="en-US" i="1" dirty="0"/>
              <a:t>this is a code editor or IDE</a:t>
            </a:r>
          </a:p>
        </p:txBody>
      </p:sp>
    </p:spTree>
    <p:extLst>
      <p:ext uri="{BB962C8B-B14F-4D97-AF65-F5344CB8AC3E}">
        <p14:creationId xmlns:p14="http://schemas.microsoft.com/office/powerpoint/2010/main" val="1599901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AA044-772C-824D-90B4-070908F2BB63}"/>
              </a:ext>
            </a:extLst>
          </p:cNvPr>
          <p:cNvSpPr>
            <a:spLocks noGrp="1"/>
          </p:cNvSpPr>
          <p:nvPr>
            <p:ph type="title"/>
          </p:nvPr>
        </p:nvSpPr>
        <p:spPr/>
        <p:txBody>
          <a:bodyPr/>
          <a:lstStyle/>
          <a:p>
            <a:r>
              <a:rPr lang="en-US" dirty="0"/>
              <a:t>Required Software – Computer Lab</a:t>
            </a:r>
          </a:p>
        </p:txBody>
      </p:sp>
      <p:sp>
        <p:nvSpPr>
          <p:cNvPr id="3" name="Content Placeholder 2">
            <a:extLst>
              <a:ext uri="{FF2B5EF4-FFF2-40B4-BE49-F238E27FC236}">
                <a16:creationId xmlns:a16="http://schemas.microsoft.com/office/drawing/2014/main" id="{5A4D36EC-BF21-F246-91F8-5B4319621990}"/>
              </a:ext>
            </a:extLst>
          </p:cNvPr>
          <p:cNvSpPr>
            <a:spLocks noGrp="1"/>
          </p:cNvSpPr>
          <p:nvPr>
            <p:ph idx="1"/>
          </p:nvPr>
        </p:nvSpPr>
        <p:spPr/>
        <p:txBody>
          <a:bodyPr/>
          <a:lstStyle/>
          <a:p>
            <a:r>
              <a:rPr lang="en-US" dirty="0"/>
              <a:t>MCTC's Academic Success Center Lab computers have all the software you need installed</a:t>
            </a:r>
          </a:p>
          <a:p>
            <a:r>
              <a:rPr lang="en-US" dirty="0"/>
              <a:t>3</a:t>
            </a:r>
            <a:r>
              <a:rPr lang="en-US" baseline="30000" dirty="0"/>
              <a:t>rd</a:t>
            </a:r>
            <a:r>
              <a:rPr lang="en-US" dirty="0"/>
              <a:t> floor of the T Building, T.3200</a:t>
            </a:r>
          </a:p>
          <a:p>
            <a:r>
              <a:rPr lang="en-US" dirty="0"/>
              <a:t>Check their opening hours </a:t>
            </a:r>
            <a:r>
              <a:rPr lang="en-US" dirty="0">
                <a:hlinkClick r:id="rId2"/>
              </a:rPr>
              <a:t>https://www.minneapolis.edu/student-services/academic-success-center</a:t>
            </a:r>
            <a:endParaRPr lang="en-US" dirty="0"/>
          </a:p>
        </p:txBody>
      </p:sp>
    </p:spTree>
    <p:extLst>
      <p:ext uri="{BB962C8B-B14F-4D97-AF65-F5344CB8AC3E}">
        <p14:creationId xmlns:p14="http://schemas.microsoft.com/office/powerpoint/2010/main" val="937881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B5074D-2F03-F34D-B6DE-A672009999A5}"/>
              </a:ext>
            </a:extLst>
          </p:cNvPr>
          <p:cNvPicPr>
            <a:picLocks noChangeAspect="1"/>
          </p:cNvPicPr>
          <p:nvPr/>
        </p:nvPicPr>
        <p:blipFill>
          <a:blip r:embed="rId2"/>
          <a:stretch>
            <a:fillRect/>
          </a:stretch>
        </p:blipFill>
        <p:spPr>
          <a:xfrm>
            <a:off x="6691436" y="1935480"/>
            <a:ext cx="5301069" cy="3851910"/>
          </a:xfrm>
          <a:prstGeom prst="rect">
            <a:avLst/>
          </a:prstGeom>
        </p:spPr>
      </p:pic>
      <p:sp>
        <p:nvSpPr>
          <p:cNvPr id="2" name="Title 1">
            <a:extLst>
              <a:ext uri="{FF2B5EF4-FFF2-40B4-BE49-F238E27FC236}">
                <a16:creationId xmlns:a16="http://schemas.microsoft.com/office/drawing/2014/main" id="{202B4B7B-C3E2-2449-BA6B-3F7C7A118F9B}"/>
              </a:ext>
            </a:extLst>
          </p:cNvPr>
          <p:cNvSpPr>
            <a:spLocks noGrp="1"/>
          </p:cNvSpPr>
          <p:nvPr>
            <p:ph type="title"/>
          </p:nvPr>
        </p:nvSpPr>
        <p:spPr/>
        <p:txBody>
          <a:bodyPr/>
          <a:lstStyle/>
          <a:p>
            <a:r>
              <a:rPr lang="en-US" dirty="0"/>
              <a:t>Installing Python</a:t>
            </a:r>
          </a:p>
        </p:txBody>
      </p:sp>
      <p:sp>
        <p:nvSpPr>
          <p:cNvPr id="3" name="Content Placeholder 2">
            <a:extLst>
              <a:ext uri="{FF2B5EF4-FFF2-40B4-BE49-F238E27FC236}">
                <a16:creationId xmlns:a16="http://schemas.microsoft.com/office/drawing/2014/main" id="{B9DADE1C-A48E-3D44-8DDF-4D2578AE6B25}"/>
              </a:ext>
            </a:extLst>
          </p:cNvPr>
          <p:cNvSpPr>
            <a:spLocks noGrp="1"/>
          </p:cNvSpPr>
          <p:nvPr>
            <p:ph idx="1"/>
          </p:nvPr>
        </p:nvSpPr>
        <p:spPr>
          <a:xfrm>
            <a:off x="254000" y="2045758"/>
            <a:ext cx="5842000" cy="4351338"/>
          </a:xfrm>
        </p:spPr>
        <p:txBody>
          <a:bodyPr/>
          <a:lstStyle/>
          <a:p>
            <a:r>
              <a:rPr lang="en-US" dirty="0"/>
              <a:t>Install the latest version from </a:t>
            </a:r>
            <a:r>
              <a:rPr lang="en-US" dirty="0">
                <a:hlinkClick r:id="rId3"/>
              </a:rPr>
              <a:t>https://www.python.org/downloads/</a:t>
            </a:r>
            <a:endParaRPr lang="en-US" dirty="0"/>
          </a:p>
          <a:p>
            <a:endParaRPr lang="en-US" dirty="0"/>
          </a:p>
          <a:p>
            <a:endParaRPr lang="en-US" dirty="0"/>
          </a:p>
          <a:p>
            <a:endParaRPr lang="en-US" dirty="0"/>
          </a:p>
          <a:p>
            <a:r>
              <a:rPr lang="en-US" dirty="0"/>
              <a:t>Download and run the installer</a:t>
            </a:r>
          </a:p>
          <a:p>
            <a:r>
              <a:rPr lang="en-US" dirty="0"/>
              <a:t>Defaults are good for all the choices</a:t>
            </a:r>
          </a:p>
          <a:p>
            <a:endParaRPr lang="en-US" dirty="0"/>
          </a:p>
        </p:txBody>
      </p:sp>
      <p:cxnSp>
        <p:nvCxnSpPr>
          <p:cNvPr id="5" name="Straight Arrow Connector 4">
            <a:extLst>
              <a:ext uri="{FF2B5EF4-FFF2-40B4-BE49-F238E27FC236}">
                <a16:creationId xmlns:a16="http://schemas.microsoft.com/office/drawing/2014/main" id="{52A537A9-4B39-784A-A0E8-FC0BDD6ADA08}"/>
              </a:ext>
            </a:extLst>
          </p:cNvPr>
          <p:cNvCxnSpPr>
            <a:cxnSpLocks/>
          </p:cNvCxnSpPr>
          <p:nvPr/>
        </p:nvCxnSpPr>
        <p:spPr>
          <a:xfrm>
            <a:off x="5949746" y="4221427"/>
            <a:ext cx="887945" cy="44685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786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3F839-FAE6-EF47-BAC3-3136AB0BF101}"/>
              </a:ext>
            </a:extLst>
          </p:cNvPr>
          <p:cNvSpPr>
            <a:spLocks noGrp="1"/>
          </p:cNvSpPr>
          <p:nvPr>
            <p:ph type="title"/>
          </p:nvPr>
        </p:nvSpPr>
        <p:spPr/>
        <p:txBody>
          <a:bodyPr/>
          <a:lstStyle/>
          <a:p>
            <a:r>
              <a:rPr lang="en-US" dirty="0"/>
              <a:t>Installing PyCharm</a:t>
            </a:r>
          </a:p>
        </p:txBody>
      </p:sp>
      <p:sp>
        <p:nvSpPr>
          <p:cNvPr id="3" name="Content Placeholder 2">
            <a:extLst>
              <a:ext uri="{FF2B5EF4-FFF2-40B4-BE49-F238E27FC236}">
                <a16:creationId xmlns:a16="http://schemas.microsoft.com/office/drawing/2014/main" id="{6B8C6919-7EB3-B946-814A-D621A61DACB7}"/>
              </a:ext>
            </a:extLst>
          </p:cNvPr>
          <p:cNvSpPr>
            <a:spLocks noGrp="1"/>
          </p:cNvSpPr>
          <p:nvPr>
            <p:ph idx="1"/>
          </p:nvPr>
        </p:nvSpPr>
        <p:spPr>
          <a:xfrm>
            <a:off x="270933" y="1825625"/>
            <a:ext cx="5960533" cy="4351338"/>
          </a:xfrm>
        </p:spPr>
        <p:txBody>
          <a:bodyPr>
            <a:normAutofit/>
          </a:bodyPr>
          <a:lstStyle/>
          <a:p>
            <a:r>
              <a:rPr lang="en-US" dirty="0">
                <a:hlinkClick r:id="rId2"/>
              </a:rPr>
              <a:t>https://www.jetbrains.com/pycharm/</a:t>
            </a:r>
            <a:endParaRPr lang="en-US" dirty="0"/>
          </a:p>
          <a:p>
            <a:r>
              <a:rPr lang="en-US" dirty="0"/>
              <a:t>You'll download the free Community edition</a:t>
            </a:r>
          </a:p>
          <a:p>
            <a:endParaRPr lang="en-US" dirty="0"/>
          </a:p>
          <a:p>
            <a:r>
              <a:rPr lang="en-US" dirty="0"/>
              <a:t>Click the Download Now button</a:t>
            </a:r>
          </a:p>
        </p:txBody>
      </p:sp>
      <p:pic>
        <p:nvPicPr>
          <p:cNvPr id="4" name="Picture 3">
            <a:extLst>
              <a:ext uri="{FF2B5EF4-FFF2-40B4-BE49-F238E27FC236}">
                <a16:creationId xmlns:a16="http://schemas.microsoft.com/office/drawing/2014/main" id="{7FFCFD71-2384-6745-B5CE-91D9FC73F66F}"/>
              </a:ext>
            </a:extLst>
          </p:cNvPr>
          <p:cNvPicPr>
            <a:picLocks noChangeAspect="1"/>
          </p:cNvPicPr>
          <p:nvPr/>
        </p:nvPicPr>
        <p:blipFill>
          <a:blip r:embed="rId3"/>
          <a:stretch>
            <a:fillRect/>
          </a:stretch>
        </p:blipFill>
        <p:spPr>
          <a:xfrm>
            <a:off x="6096000" y="1027906"/>
            <a:ext cx="5833159" cy="5032375"/>
          </a:xfrm>
          <a:prstGeom prst="rect">
            <a:avLst/>
          </a:prstGeom>
        </p:spPr>
      </p:pic>
      <p:cxnSp>
        <p:nvCxnSpPr>
          <p:cNvPr id="5" name="Straight Arrow Connector 4">
            <a:extLst>
              <a:ext uri="{FF2B5EF4-FFF2-40B4-BE49-F238E27FC236}">
                <a16:creationId xmlns:a16="http://schemas.microsoft.com/office/drawing/2014/main" id="{A5154F8A-5D56-1747-8FF7-0725726E07B3}"/>
              </a:ext>
            </a:extLst>
          </p:cNvPr>
          <p:cNvCxnSpPr>
            <a:cxnSpLocks/>
          </p:cNvCxnSpPr>
          <p:nvPr/>
        </p:nvCxnSpPr>
        <p:spPr>
          <a:xfrm>
            <a:off x="6675120" y="4236720"/>
            <a:ext cx="2114949" cy="89892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879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A0013-90C8-E848-841A-EB42B23AF7AC}"/>
              </a:ext>
            </a:extLst>
          </p:cNvPr>
          <p:cNvSpPr>
            <a:spLocks noGrp="1"/>
          </p:cNvSpPr>
          <p:nvPr>
            <p:ph type="title"/>
          </p:nvPr>
        </p:nvSpPr>
        <p:spPr/>
        <p:txBody>
          <a:bodyPr/>
          <a:lstStyle/>
          <a:p>
            <a:r>
              <a:rPr lang="en-US" dirty="0"/>
              <a:t>Download the Professional Edition</a:t>
            </a:r>
          </a:p>
        </p:txBody>
      </p:sp>
      <p:sp>
        <p:nvSpPr>
          <p:cNvPr id="3" name="Content Placeholder 2">
            <a:extLst>
              <a:ext uri="{FF2B5EF4-FFF2-40B4-BE49-F238E27FC236}">
                <a16:creationId xmlns:a16="http://schemas.microsoft.com/office/drawing/2014/main" id="{D8CC7870-6BAD-C844-89A3-904AC076327F}"/>
              </a:ext>
            </a:extLst>
          </p:cNvPr>
          <p:cNvSpPr>
            <a:spLocks noGrp="1"/>
          </p:cNvSpPr>
          <p:nvPr>
            <p:ph idx="1"/>
          </p:nvPr>
        </p:nvSpPr>
        <p:spPr>
          <a:xfrm>
            <a:off x="838200" y="1825625"/>
            <a:ext cx="2345267" cy="4351338"/>
          </a:xfrm>
        </p:spPr>
        <p:txBody>
          <a:bodyPr/>
          <a:lstStyle/>
          <a:p>
            <a:r>
              <a:rPr lang="en-US" dirty="0"/>
              <a:t>Click the black button for the Community Edition</a:t>
            </a:r>
          </a:p>
        </p:txBody>
      </p:sp>
      <p:pic>
        <p:nvPicPr>
          <p:cNvPr id="4" name="Picture 3">
            <a:extLst>
              <a:ext uri="{FF2B5EF4-FFF2-40B4-BE49-F238E27FC236}">
                <a16:creationId xmlns:a16="http://schemas.microsoft.com/office/drawing/2014/main" id="{2BE2CAE5-664D-ED48-824F-8DE18EA4BC52}"/>
              </a:ext>
            </a:extLst>
          </p:cNvPr>
          <p:cNvPicPr>
            <a:picLocks noChangeAspect="1"/>
          </p:cNvPicPr>
          <p:nvPr/>
        </p:nvPicPr>
        <p:blipFill>
          <a:blip r:embed="rId2"/>
          <a:stretch>
            <a:fillRect/>
          </a:stretch>
        </p:blipFill>
        <p:spPr>
          <a:xfrm>
            <a:off x="3813443" y="1690688"/>
            <a:ext cx="7792239" cy="4797425"/>
          </a:xfrm>
          <a:prstGeom prst="rect">
            <a:avLst/>
          </a:prstGeom>
        </p:spPr>
      </p:pic>
      <p:cxnSp>
        <p:nvCxnSpPr>
          <p:cNvPr id="5" name="Straight Arrow Connector 4">
            <a:extLst>
              <a:ext uri="{FF2B5EF4-FFF2-40B4-BE49-F238E27FC236}">
                <a16:creationId xmlns:a16="http://schemas.microsoft.com/office/drawing/2014/main" id="{C1508E60-FEA3-6D40-BE3A-4C7B7A3F4191}"/>
              </a:ext>
            </a:extLst>
          </p:cNvPr>
          <p:cNvCxnSpPr/>
          <p:nvPr/>
        </p:nvCxnSpPr>
        <p:spPr>
          <a:xfrm flipH="1">
            <a:off x="10725152" y="5167312"/>
            <a:ext cx="628648" cy="3556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331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4130F-9647-CC4B-8CF0-F2129F9430DA}"/>
              </a:ext>
            </a:extLst>
          </p:cNvPr>
          <p:cNvSpPr>
            <a:spLocks noGrp="1"/>
          </p:cNvSpPr>
          <p:nvPr>
            <p:ph type="title"/>
          </p:nvPr>
        </p:nvSpPr>
        <p:spPr/>
        <p:txBody>
          <a:bodyPr/>
          <a:lstStyle/>
          <a:p>
            <a:r>
              <a:rPr lang="en-US" dirty="0"/>
              <a:t>First Program!</a:t>
            </a:r>
          </a:p>
        </p:txBody>
      </p:sp>
      <p:sp>
        <p:nvSpPr>
          <p:cNvPr id="3" name="Content Placeholder 2">
            <a:extLst>
              <a:ext uri="{FF2B5EF4-FFF2-40B4-BE49-F238E27FC236}">
                <a16:creationId xmlns:a16="http://schemas.microsoft.com/office/drawing/2014/main" id="{B932922C-720F-8C41-BE4E-639DE1925C3A}"/>
              </a:ext>
            </a:extLst>
          </p:cNvPr>
          <p:cNvSpPr>
            <a:spLocks noGrp="1"/>
          </p:cNvSpPr>
          <p:nvPr>
            <p:ph idx="1"/>
          </p:nvPr>
        </p:nvSpPr>
        <p:spPr/>
        <p:txBody>
          <a:bodyPr/>
          <a:lstStyle/>
          <a:p>
            <a:r>
              <a:rPr lang="en-US" dirty="0"/>
              <a:t>You should have installed PyCharm</a:t>
            </a:r>
          </a:p>
          <a:p>
            <a:r>
              <a:rPr lang="en-US" dirty="0"/>
              <a:t>Open PyCharm </a:t>
            </a:r>
          </a:p>
          <a:p>
            <a:r>
              <a:rPr lang="en-US" dirty="0"/>
              <a:t>Color scheme choice -&gt; either, whichever you want, you can change later if you want</a:t>
            </a:r>
          </a:p>
        </p:txBody>
      </p:sp>
    </p:spTree>
    <p:extLst>
      <p:ext uri="{BB962C8B-B14F-4D97-AF65-F5344CB8AC3E}">
        <p14:creationId xmlns:p14="http://schemas.microsoft.com/office/powerpoint/2010/main" val="2991731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45AA3-7200-B040-A421-F65F45A98647}"/>
              </a:ext>
            </a:extLst>
          </p:cNvPr>
          <p:cNvSpPr>
            <a:spLocks noGrp="1"/>
          </p:cNvSpPr>
          <p:nvPr>
            <p:ph type="title"/>
          </p:nvPr>
        </p:nvSpPr>
        <p:spPr/>
        <p:txBody>
          <a:bodyPr/>
          <a:lstStyle/>
          <a:p>
            <a:r>
              <a:rPr lang="en-US" dirty="0"/>
              <a:t>Open PyCharm</a:t>
            </a:r>
          </a:p>
        </p:txBody>
      </p:sp>
      <p:sp>
        <p:nvSpPr>
          <p:cNvPr id="3" name="Content Placeholder 2">
            <a:extLst>
              <a:ext uri="{FF2B5EF4-FFF2-40B4-BE49-F238E27FC236}">
                <a16:creationId xmlns:a16="http://schemas.microsoft.com/office/drawing/2014/main" id="{8B2E2259-E879-E94C-ADE6-BB5658D7DC69}"/>
              </a:ext>
            </a:extLst>
          </p:cNvPr>
          <p:cNvSpPr>
            <a:spLocks noGrp="1"/>
          </p:cNvSpPr>
          <p:nvPr>
            <p:ph idx="1"/>
          </p:nvPr>
        </p:nvSpPr>
        <p:spPr>
          <a:xfrm>
            <a:off x="838200" y="1825625"/>
            <a:ext cx="4411133" cy="4351338"/>
          </a:xfrm>
        </p:spPr>
        <p:txBody>
          <a:bodyPr/>
          <a:lstStyle/>
          <a:p>
            <a:r>
              <a:rPr lang="en-US" dirty="0"/>
              <a:t>And you should see this screen</a:t>
            </a:r>
          </a:p>
          <a:p>
            <a:endParaRPr lang="en-US" dirty="0"/>
          </a:p>
          <a:p>
            <a:r>
              <a:rPr lang="en-US" dirty="0"/>
              <a:t>Click </a:t>
            </a:r>
            <a:r>
              <a:rPr lang="en-US" b="1" dirty="0"/>
              <a:t>Create New Project</a:t>
            </a:r>
          </a:p>
        </p:txBody>
      </p:sp>
      <p:pic>
        <p:nvPicPr>
          <p:cNvPr id="4" name="Picture 3">
            <a:extLst>
              <a:ext uri="{FF2B5EF4-FFF2-40B4-BE49-F238E27FC236}">
                <a16:creationId xmlns:a16="http://schemas.microsoft.com/office/drawing/2014/main" id="{2D4AC212-B903-6D4D-809E-2E9434F3F919}"/>
              </a:ext>
            </a:extLst>
          </p:cNvPr>
          <p:cNvPicPr>
            <a:picLocks noChangeAspect="1"/>
          </p:cNvPicPr>
          <p:nvPr/>
        </p:nvPicPr>
        <p:blipFill>
          <a:blip r:embed="rId2"/>
          <a:stretch>
            <a:fillRect/>
          </a:stretch>
        </p:blipFill>
        <p:spPr>
          <a:xfrm>
            <a:off x="5664200" y="660400"/>
            <a:ext cx="5689600" cy="5740400"/>
          </a:xfrm>
          <a:prstGeom prst="rect">
            <a:avLst/>
          </a:prstGeom>
        </p:spPr>
      </p:pic>
      <p:cxnSp>
        <p:nvCxnSpPr>
          <p:cNvPr id="5" name="Straight Arrow Connector 4">
            <a:extLst>
              <a:ext uri="{FF2B5EF4-FFF2-40B4-BE49-F238E27FC236}">
                <a16:creationId xmlns:a16="http://schemas.microsoft.com/office/drawing/2014/main" id="{8103EBE2-19C3-7045-A191-59894416C929}"/>
              </a:ext>
            </a:extLst>
          </p:cNvPr>
          <p:cNvCxnSpPr/>
          <p:nvPr/>
        </p:nvCxnSpPr>
        <p:spPr>
          <a:xfrm flipH="1">
            <a:off x="8999011" y="3175000"/>
            <a:ext cx="628648" cy="3556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302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0B0ED8-D9BE-A946-9ED9-6C7A1D41549D}"/>
              </a:ext>
            </a:extLst>
          </p:cNvPr>
          <p:cNvPicPr>
            <a:picLocks noChangeAspect="1"/>
          </p:cNvPicPr>
          <p:nvPr/>
        </p:nvPicPr>
        <p:blipFill>
          <a:blip r:embed="rId2"/>
          <a:stretch>
            <a:fillRect/>
          </a:stretch>
        </p:blipFill>
        <p:spPr>
          <a:xfrm>
            <a:off x="4937495" y="365125"/>
            <a:ext cx="6780530" cy="4225801"/>
          </a:xfrm>
          <a:prstGeom prst="rect">
            <a:avLst/>
          </a:prstGeom>
        </p:spPr>
      </p:pic>
      <p:sp>
        <p:nvSpPr>
          <p:cNvPr id="2" name="Title 1">
            <a:extLst>
              <a:ext uri="{FF2B5EF4-FFF2-40B4-BE49-F238E27FC236}">
                <a16:creationId xmlns:a16="http://schemas.microsoft.com/office/drawing/2014/main" id="{DA29F9FB-ACA6-C94F-9F98-16B12A397329}"/>
              </a:ext>
            </a:extLst>
          </p:cNvPr>
          <p:cNvSpPr>
            <a:spLocks noGrp="1"/>
          </p:cNvSpPr>
          <p:nvPr>
            <p:ph type="title"/>
          </p:nvPr>
        </p:nvSpPr>
        <p:spPr/>
        <p:txBody>
          <a:bodyPr/>
          <a:lstStyle/>
          <a:p>
            <a:r>
              <a:rPr lang="en-US" dirty="0"/>
              <a:t>Project settings</a:t>
            </a:r>
          </a:p>
        </p:txBody>
      </p:sp>
      <p:sp>
        <p:nvSpPr>
          <p:cNvPr id="3" name="Content Placeholder 2">
            <a:extLst>
              <a:ext uri="{FF2B5EF4-FFF2-40B4-BE49-F238E27FC236}">
                <a16:creationId xmlns:a16="http://schemas.microsoft.com/office/drawing/2014/main" id="{5D432C98-F650-9C4A-89BF-EAE07FEA7009}"/>
              </a:ext>
            </a:extLst>
          </p:cNvPr>
          <p:cNvSpPr>
            <a:spLocks noGrp="1"/>
          </p:cNvSpPr>
          <p:nvPr>
            <p:ph idx="1"/>
          </p:nvPr>
        </p:nvSpPr>
        <p:spPr>
          <a:xfrm>
            <a:off x="838200" y="1825625"/>
            <a:ext cx="3566160" cy="4351338"/>
          </a:xfrm>
        </p:spPr>
        <p:txBody>
          <a:bodyPr>
            <a:normAutofit/>
          </a:bodyPr>
          <a:lstStyle/>
          <a:p>
            <a:r>
              <a:rPr lang="en-US" dirty="0"/>
              <a:t>PyCharm asks you where to save your work</a:t>
            </a:r>
          </a:p>
          <a:p>
            <a:r>
              <a:rPr lang="en-US" dirty="0"/>
              <a:t>Notice the word </a:t>
            </a:r>
            <a:r>
              <a:rPr lang="en-US" b="1" dirty="0"/>
              <a:t>untitled</a:t>
            </a:r>
            <a:r>
              <a:rPr lang="en-US" dirty="0"/>
              <a:t> is highlighted in blue</a:t>
            </a:r>
          </a:p>
          <a:p>
            <a:r>
              <a:rPr lang="en-US" dirty="0"/>
              <a:t>Delete untitled and replace with </a:t>
            </a:r>
            <a:r>
              <a:rPr lang="en-US" b="1" dirty="0"/>
              <a:t>week1</a:t>
            </a:r>
          </a:p>
          <a:p>
            <a:endParaRPr lang="en-US" dirty="0"/>
          </a:p>
          <a:p>
            <a:endParaRPr lang="en-US" b="1" dirty="0"/>
          </a:p>
        </p:txBody>
      </p:sp>
      <p:cxnSp>
        <p:nvCxnSpPr>
          <p:cNvPr id="7" name="Straight Arrow Connector 6">
            <a:extLst>
              <a:ext uri="{FF2B5EF4-FFF2-40B4-BE49-F238E27FC236}">
                <a16:creationId xmlns:a16="http://schemas.microsoft.com/office/drawing/2014/main" id="{50C83105-5C09-404B-9F5E-332C6614917D}"/>
              </a:ext>
            </a:extLst>
          </p:cNvPr>
          <p:cNvCxnSpPr>
            <a:cxnSpLocks/>
          </p:cNvCxnSpPr>
          <p:nvPr/>
        </p:nvCxnSpPr>
        <p:spPr>
          <a:xfrm flipH="1" flipV="1">
            <a:off x="7844259" y="815829"/>
            <a:ext cx="1277781" cy="70498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A15D886-2FC8-FB41-A761-0ABE7ECD76DB}"/>
              </a:ext>
            </a:extLst>
          </p:cNvPr>
          <p:cNvSpPr txBox="1"/>
          <p:nvPr/>
        </p:nvSpPr>
        <p:spPr>
          <a:xfrm>
            <a:off x="320304" y="5850235"/>
            <a:ext cx="4205975" cy="923330"/>
          </a:xfrm>
          <a:prstGeom prst="rect">
            <a:avLst/>
          </a:prstGeom>
          <a:noFill/>
        </p:spPr>
        <p:txBody>
          <a:bodyPr wrap="square" rtlCol="0">
            <a:spAutoFit/>
          </a:bodyPr>
          <a:lstStyle/>
          <a:p>
            <a:r>
              <a:rPr lang="en-US" dirty="0"/>
              <a:t>Change this location if you like</a:t>
            </a:r>
          </a:p>
          <a:p>
            <a:r>
              <a:rPr lang="en-US" dirty="0"/>
              <a:t>Or it's ok to leave it as suggested - make a note of the location</a:t>
            </a:r>
          </a:p>
        </p:txBody>
      </p:sp>
      <p:pic>
        <p:nvPicPr>
          <p:cNvPr id="6" name="Picture 5">
            <a:extLst>
              <a:ext uri="{FF2B5EF4-FFF2-40B4-BE49-F238E27FC236}">
                <a16:creationId xmlns:a16="http://schemas.microsoft.com/office/drawing/2014/main" id="{69351C9B-A245-664C-A44F-18C2FFFB6510}"/>
              </a:ext>
            </a:extLst>
          </p:cNvPr>
          <p:cNvPicPr>
            <a:picLocks noChangeAspect="1"/>
          </p:cNvPicPr>
          <p:nvPr/>
        </p:nvPicPr>
        <p:blipFill>
          <a:blip r:embed="rId3"/>
          <a:stretch>
            <a:fillRect/>
          </a:stretch>
        </p:blipFill>
        <p:spPr>
          <a:xfrm>
            <a:off x="5437609" y="4877522"/>
            <a:ext cx="5422900" cy="1689100"/>
          </a:xfrm>
          <a:prstGeom prst="rect">
            <a:avLst/>
          </a:prstGeom>
        </p:spPr>
      </p:pic>
      <p:cxnSp>
        <p:nvCxnSpPr>
          <p:cNvPr id="11" name="Straight Arrow Connector 10">
            <a:extLst>
              <a:ext uri="{FF2B5EF4-FFF2-40B4-BE49-F238E27FC236}">
                <a16:creationId xmlns:a16="http://schemas.microsoft.com/office/drawing/2014/main" id="{B2FD1BEA-5DEA-3545-884D-B2864C3689AF}"/>
              </a:ext>
            </a:extLst>
          </p:cNvPr>
          <p:cNvCxnSpPr>
            <a:cxnSpLocks/>
          </p:cNvCxnSpPr>
          <p:nvPr/>
        </p:nvCxnSpPr>
        <p:spPr>
          <a:xfrm flipH="1" flipV="1">
            <a:off x="9582729" y="5475566"/>
            <a:ext cx="1588191" cy="49851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639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9F9FB-ACA6-C94F-9F98-16B12A397329}"/>
              </a:ext>
            </a:extLst>
          </p:cNvPr>
          <p:cNvSpPr>
            <a:spLocks noGrp="1"/>
          </p:cNvSpPr>
          <p:nvPr>
            <p:ph type="title"/>
          </p:nvPr>
        </p:nvSpPr>
        <p:spPr>
          <a:xfrm>
            <a:off x="838200" y="365126"/>
            <a:ext cx="4328160" cy="1300164"/>
          </a:xfrm>
        </p:spPr>
        <p:txBody>
          <a:bodyPr/>
          <a:lstStyle/>
          <a:p>
            <a:r>
              <a:rPr lang="en-US" dirty="0"/>
              <a:t>Project settings  verify interpreter</a:t>
            </a:r>
          </a:p>
        </p:txBody>
      </p:sp>
      <p:sp>
        <p:nvSpPr>
          <p:cNvPr id="3" name="Content Placeholder 2">
            <a:extLst>
              <a:ext uri="{FF2B5EF4-FFF2-40B4-BE49-F238E27FC236}">
                <a16:creationId xmlns:a16="http://schemas.microsoft.com/office/drawing/2014/main" id="{5D432C98-F650-9C4A-89BF-EAE07FEA7009}"/>
              </a:ext>
            </a:extLst>
          </p:cNvPr>
          <p:cNvSpPr>
            <a:spLocks noGrp="1"/>
          </p:cNvSpPr>
          <p:nvPr>
            <p:ph idx="1"/>
          </p:nvPr>
        </p:nvSpPr>
        <p:spPr>
          <a:xfrm>
            <a:off x="502920" y="1825624"/>
            <a:ext cx="4328160" cy="4697095"/>
          </a:xfrm>
        </p:spPr>
        <p:txBody>
          <a:bodyPr>
            <a:normAutofit lnSpcReduction="10000"/>
          </a:bodyPr>
          <a:lstStyle/>
          <a:p>
            <a:r>
              <a:rPr lang="en-US" dirty="0"/>
              <a:t>Click on the small triangle next to Project Interpreter: New </a:t>
            </a:r>
            <a:r>
              <a:rPr lang="en-US" dirty="0" err="1"/>
              <a:t>Virtualenv</a:t>
            </a:r>
            <a:r>
              <a:rPr lang="en-US" dirty="0"/>
              <a:t> environment</a:t>
            </a:r>
          </a:p>
          <a:p>
            <a:r>
              <a:rPr lang="en-US" dirty="0"/>
              <a:t>You should not see any errors here</a:t>
            </a:r>
          </a:p>
          <a:p>
            <a:r>
              <a:rPr lang="en-US" dirty="0"/>
              <a:t>If there's an error message, check that you have installed Python – install Python if needed</a:t>
            </a:r>
          </a:p>
          <a:p>
            <a:r>
              <a:rPr lang="en-US" dirty="0"/>
              <a:t>Ask for help if you still see errors</a:t>
            </a:r>
          </a:p>
        </p:txBody>
      </p:sp>
      <p:cxnSp>
        <p:nvCxnSpPr>
          <p:cNvPr id="7" name="Straight Arrow Connector 6">
            <a:extLst>
              <a:ext uri="{FF2B5EF4-FFF2-40B4-BE49-F238E27FC236}">
                <a16:creationId xmlns:a16="http://schemas.microsoft.com/office/drawing/2014/main" id="{50C83105-5C09-404B-9F5E-332C6614917D}"/>
              </a:ext>
            </a:extLst>
          </p:cNvPr>
          <p:cNvCxnSpPr>
            <a:cxnSpLocks/>
          </p:cNvCxnSpPr>
          <p:nvPr/>
        </p:nvCxnSpPr>
        <p:spPr>
          <a:xfrm flipV="1">
            <a:off x="6773118" y="4249574"/>
            <a:ext cx="0" cy="96250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C4C6572-5C20-1A4A-A87F-FD96A1EFFCA7}"/>
              </a:ext>
            </a:extLst>
          </p:cNvPr>
          <p:cNvCxnSpPr>
            <a:cxnSpLocks/>
          </p:cNvCxnSpPr>
          <p:nvPr/>
        </p:nvCxnSpPr>
        <p:spPr>
          <a:xfrm flipV="1">
            <a:off x="8830518" y="4493414"/>
            <a:ext cx="0" cy="8558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37D95AE-F635-9344-9347-C9D42F767CF3}"/>
              </a:ext>
            </a:extLst>
          </p:cNvPr>
          <p:cNvSpPr txBox="1"/>
          <p:nvPr/>
        </p:nvSpPr>
        <p:spPr>
          <a:xfrm>
            <a:off x="7367478" y="5437531"/>
            <a:ext cx="2926080" cy="923330"/>
          </a:xfrm>
          <a:prstGeom prst="rect">
            <a:avLst/>
          </a:prstGeom>
          <a:solidFill>
            <a:schemeClr val="bg1"/>
          </a:solidFill>
          <a:ln>
            <a:solidFill>
              <a:schemeClr val="tx2"/>
            </a:solidFill>
          </a:ln>
        </p:spPr>
        <p:txBody>
          <a:bodyPr wrap="square" rtlCol="0">
            <a:spAutoFit/>
          </a:bodyPr>
          <a:lstStyle/>
          <a:p>
            <a:r>
              <a:rPr lang="en-US" dirty="0"/>
              <a:t>There should be Python 3.7.1 selected in this box</a:t>
            </a:r>
          </a:p>
          <a:p>
            <a:r>
              <a:rPr lang="en-US" dirty="0"/>
              <a:t>Ask for help if not! </a:t>
            </a:r>
          </a:p>
        </p:txBody>
      </p:sp>
      <p:pic>
        <p:nvPicPr>
          <p:cNvPr id="5" name="Picture 4">
            <a:extLst>
              <a:ext uri="{FF2B5EF4-FFF2-40B4-BE49-F238E27FC236}">
                <a16:creationId xmlns:a16="http://schemas.microsoft.com/office/drawing/2014/main" id="{FEEAFDEC-58EF-9D41-A710-8F0AEAF25742}"/>
              </a:ext>
            </a:extLst>
          </p:cNvPr>
          <p:cNvPicPr>
            <a:picLocks noChangeAspect="1"/>
          </p:cNvPicPr>
          <p:nvPr/>
        </p:nvPicPr>
        <p:blipFill>
          <a:blip r:embed="rId2"/>
          <a:stretch>
            <a:fillRect/>
          </a:stretch>
        </p:blipFill>
        <p:spPr>
          <a:xfrm>
            <a:off x="5166360" y="2181925"/>
            <a:ext cx="6761327" cy="4178936"/>
          </a:xfrm>
          <a:prstGeom prst="rect">
            <a:avLst/>
          </a:prstGeom>
        </p:spPr>
      </p:pic>
      <p:pic>
        <p:nvPicPr>
          <p:cNvPr id="6" name="Picture 5">
            <a:extLst>
              <a:ext uri="{FF2B5EF4-FFF2-40B4-BE49-F238E27FC236}">
                <a16:creationId xmlns:a16="http://schemas.microsoft.com/office/drawing/2014/main" id="{2D2F5FAA-F3A4-F141-9CBA-E41EA7DBAFA0}"/>
              </a:ext>
            </a:extLst>
          </p:cNvPr>
          <p:cNvPicPr>
            <a:picLocks noChangeAspect="1"/>
          </p:cNvPicPr>
          <p:nvPr/>
        </p:nvPicPr>
        <p:blipFill>
          <a:blip r:embed="rId3"/>
          <a:stretch>
            <a:fillRect/>
          </a:stretch>
        </p:blipFill>
        <p:spPr>
          <a:xfrm>
            <a:off x="6627068" y="230189"/>
            <a:ext cx="4406900" cy="1435100"/>
          </a:xfrm>
          <a:prstGeom prst="rect">
            <a:avLst/>
          </a:prstGeom>
        </p:spPr>
      </p:pic>
      <p:cxnSp>
        <p:nvCxnSpPr>
          <p:cNvPr id="12" name="Straight Arrow Connector 11">
            <a:extLst>
              <a:ext uri="{FF2B5EF4-FFF2-40B4-BE49-F238E27FC236}">
                <a16:creationId xmlns:a16="http://schemas.microsoft.com/office/drawing/2014/main" id="{7A3A759C-6E1B-2A43-A992-D0B303EC267F}"/>
              </a:ext>
            </a:extLst>
          </p:cNvPr>
          <p:cNvCxnSpPr>
            <a:cxnSpLocks/>
          </p:cNvCxnSpPr>
          <p:nvPr/>
        </p:nvCxnSpPr>
        <p:spPr>
          <a:xfrm>
            <a:off x="5775960" y="1298651"/>
            <a:ext cx="97958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5EB120F-877F-B14B-AD1D-97FAB1587937}"/>
              </a:ext>
            </a:extLst>
          </p:cNvPr>
          <p:cNvCxnSpPr>
            <a:cxnSpLocks/>
          </p:cNvCxnSpPr>
          <p:nvPr/>
        </p:nvCxnSpPr>
        <p:spPr>
          <a:xfrm flipH="1">
            <a:off x="8038842" y="3249371"/>
            <a:ext cx="158335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44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4A0B8-13F8-5345-81BD-288EA6AE8C1C}"/>
              </a:ext>
            </a:extLst>
          </p:cNvPr>
          <p:cNvSpPr>
            <a:spLocks noGrp="1"/>
          </p:cNvSpPr>
          <p:nvPr>
            <p:ph type="title"/>
          </p:nvPr>
        </p:nvSpPr>
        <p:spPr/>
        <p:txBody>
          <a:bodyPr/>
          <a:lstStyle/>
          <a:p>
            <a:r>
              <a:rPr lang="en-US" dirty="0"/>
              <a:t>Welcome!</a:t>
            </a:r>
          </a:p>
        </p:txBody>
      </p:sp>
      <p:sp>
        <p:nvSpPr>
          <p:cNvPr id="3" name="Content Placeholder 2">
            <a:extLst>
              <a:ext uri="{FF2B5EF4-FFF2-40B4-BE49-F238E27FC236}">
                <a16:creationId xmlns:a16="http://schemas.microsoft.com/office/drawing/2014/main" id="{A3DA1BB5-43D1-F04D-8353-94E0544A85BA}"/>
              </a:ext>
            </a:extLst>
          </p:cNvPr>
          <p:cNvSpPr>
            <a:spLocks noGrp="1"/>
          </p:cNvSpPr>
          <p:nvPr>
            <p:ph idx="1"/>
          </p:nvPr>
        </p:nvSpPr>
        <p:spPr/>
        <p:txBody>
          <a:bodyPr/>
          <a:lstStyle/>
          <a:p>
            <a:r>
              <a:rPr lang="en-US" dirty="0"/>
              <a:t>I'm Clara James, please call me Clara</a:t>
            </a:r>
          </a:p>
          <a:p>
            <a:r>
              <a:rPr lang="en-US" dirty="0"/>
              <a:t>I've been working with computers ~25 years</a:t>
            </a:r>
          </a:p>
          <a:p>
            <a:r>
              <a:rPr lang="en-US" dirty="0"/>
              <a:t>Former software engineer, I've been teaching at MCTC since 2012</a:t>
            </a:r>
          </a:p>
          <a:p>
            <a:r>
              <a:rPr lang="en-US" dirty="0"/>
              <a:t>I think programming is really fun, interesting, and useful</a:t>
            </a:r>
          </a:p>
          <a:p>
            <a:pPr lvl="1"/>
            <a:r>
              <a:rPr lang="en-US" dirty="0"/>
              <a:t>Fun to solve problems, and learn new things</a:t>
            </a:r>
          </a:p>
          <a:p>
            <a:pPr lvl="1"/>
            <a:r>
              <a:rPr lang="en-US" dirty="0"/>
              <a:t>There's always new things to learn</a:t>
            </a:r>
          </a:p>
          <a:p>
            <a:pPr lvl="1"/>
            <a:r>
              <a:rPr lang="en-US" dirty="0"/>
              <a:t>Can save a lot of time at home and at work by automating boring tasks with programming (more on that in a few minutes)</a:t>
            </a:r>
          </a:p>
          <a:p>
            <a:endParaRPr lang="en-US" dirty="0"/>
          </a:p>
        </p:txBody>
      </p:sp>
    </p:spTree>
    <p:extLst>
      <p:ext uri="{BB962C8B-B14F-4D97-AF65-F5344CB8AC3E}">
        <p14:creationId xmlns:p14="http://schemas.microsoft.com/office/powerpoint/2010/main" val="158884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5065C-3D19-474A-94BD-42866CF91B44}"/>
              </a:ext>
            </a:extLst>
          </p:cNvPr>
          <p:cNvSpPr>
            <a:spLocks noGrp="1"/>
          </p:cNvSpPr>
          <p:nvPr>
            <p:ph type="title"/>
          </p:nvPr>
        </p:nvSpPr>
        <p:spPr/>
        <p:txBody>
          <a:bodyPr/>
          <a:lstStyle/>
          <a:p>
            <a:r>
              <a:rPr lang="en-US" dirty="0"/>
              <a:t>Click Create to create new project</a:t>
            </a:r>
          </a:p>
        </p:txBody>
      </p:sp>
      <p:sp>
        <p:nvSpPr>
          <p:cNvPr id="3" name="Content Placeholder 2">
            <a:extLst>
              <a:ext uri="{FF2B5EF4-FFF2-40B4-BE49-F238E27FC236}">
                <a16:creationId xmlns:a16="http://schemas.microsoft.com/office/drawing/2014/main" id="{EE36B4B8-FD36-7040-8D93-6FA35F750B1A}"/>
              </a:ext>
            </a:extLst>
          </p:cNvPr>
          <p:cNvSpPr>
            <a:spLocks noGrp="1"/>
          </p:cNvSpPr>
          <p:nvPr>
            <p:ph idx="1"/>
          </p:nvPr>
        </p:nvSpPr>
        <p:spPr>
          <a:xfrm>
            <a:off x="7680960" y="1825625"/>
            <a:ext cx="3672840" cy="4351338"/>
          </a:xfrm>
        </p:spPr>
        <p:txBody>
          <a:bodyPr/>
          <a:lstStyle/>
          <a:p>
            <a:r>
              <a:rPr lang="en-US" dirty="0"/>
              <a:t>Click </a:t>
            </a:r>
            <a:r>
              <a:rPr lang="en-US" b="1" dirty="0"/>
              <a:t>Create</a:t>
            </a:r>
            <a:r>
              <a:rPr lang="en-US" dirty="0"/>
              <a:t> button</a:t>
            </a:r>
          </a:p>
        </p:txBody>
      </p:sp>
      <p:pic>
        <p:nvPicPr>
          <p:cNvPr id="4" name="Picture 3">
            <a:extLst>
              <a:ext uri="{FF2B5EF4-FFF2-40B4-BE49-F238E27FC236}">
                <a16:creationId xmlns:a16="http://schemas.microsoft.com/office/drawing/2014/main" id="{E20CB7CF-B572-AB4A-A7C4-DD6827F94869}"/>
              </a:ext>
            </a:extLst>
          </p:cNvPr>
          <p:cNvPicPr>
            <a:picLocks noChangeAspect="1"/>
          </p:cNvPicPr>
          <p:nvPr/>
        </p:nvPicPr>
        <p:blipFill>
          <a:blip r:embed="rId2"/>
          <a:stretch>
            <a:fillRect/>
          </a:stretch>
        </p:blipFill>
        <p:spPr>
          <a:xfrm>
            <a:off x="655320" y="1825625"/>
            <a:ext cx="6761327" cy="4178936"/>
          </a:xfrm>
          <a:prstGeom prst="rect">
            <a:avLst/>
          </a:prstGeom>
        </p:spPr>
      </p:pic>
      <p:cxnSp>
        <p:nvCxnSpPr>
          <p:cNvPr id="5" name="Straight Arrow Connector 4">
            <a:extLst>
              <a:ext uri="{FF2B5EF4-FFF2-40B4-BE49-F238E27FC236}">
                <a16:creationId xmlns:a16="http://schemas.microsoft.com/office/drawing/2014/main" id="{C223EF3F-B3D9-334B-A755-DBAB6D78A689}"/>
              </a:ext>
            </a:extLst>
          </p:cNvPr>
          <p:cNvCxnSpPr>
            <a:cxnSpLocks/>
          </p:cNvCxnSpPr>
          <p:nvPr/>
        </p:nvCxnSpPr>
        <p:spPr>
          <a:xfrm flipH="1">
            <a:off x="7416647" y="5855411"/>
            <a:ext cx="158335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72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AEC3DC-013A-A74E-9D20-FCC88EBABE38}"/>
              </a:ext>
            </a:extLst>
          </p:cNvPr>
          <p:cNvPicPr>
            <a:picLocks noChangeAspect="1"/>
          </p:cNvPicPr>
          <p:nvPr/>
        </p:nvPicPr>
        <p:blipFill>
          <a:blip r:embed="rId2"/>
          <a:stretch>
            <a:fillRect/>
          </a:stretch>
        </p:blipFill>
        <p:spPr>
          <a:xfrm>
            <a:off x="5101370" y="1825625"/>
            <a:ext cx="6863300" cy="3987800"/>
          </a:xfrm>
          <a:prstGeom prst="rect">
            <a:avLst/>
          </a:prstGeom>
        </p:spPr>
      </p:pic>
      <p:sp>
        <p:nvSpPr>
          <p:cNvPr id="2" name="Title 1">
            <a:extLst>
              <a:ext uri="{FF2B5EF4-FFF2-40B4-BE49-F238E27FC236}">
                <a16:creationId xmlns:a16="http://schemas.microsoft.com/office/drawing/2014/main" id="{B5ED1B77-0ED1-D747-A10A-3CA44F66F871}"/>
              </a:ext>
            </a:extLst>
          </p:cNvPr>
          <p:cNvSpPr>
            <a:spLocks noGrp="1"/>
          </p:cNvSpPr>
          <p:nvPr>
            <p:ph type="title"/>
          </p:nvPr>
        </p:nvSpPr>
        <p:spPr/>
        <p:txBody>
          <a:bodyPr/>
          <a:lstStyle/>
          <a:p>
            <a:r>
              <a:rPr lang="en-US" dirty="0"/>
              <a:t>New Project</a:t>
            </a:r>
          </a:p>
        </p:txBody>
      </p:sp>
      <p:sp>
        <p:nvSpPr>
          <p:cNvPr id="3" name="Content Placeholder 2">
            <a:extLst>
              <a:ext uri="{FF2B5EF4-FFF2-40B4-BE49-F238E27FC236}">
                <a16:creationId xmlns:a16="http://schemas.microsoft.com/office/drawing/2014/main" id="{4BC525F8-9200-5A4D-869A-5E1EDB0E943F}"/>
              </a:ext>
            </a:extLst>
          </p:cNvPr>
          <p:cNvSpPr>
            <a:spLocks noGrp="1"/>
          </p:cNvSpPr>
          <p:nvPr>
            <p:ph idx="1"/>
          </p:nvPr>
        </p:nvSpPr>
        <p:spPr>
          <a:xfrm>
            <a:off x="752146" y="1833761"/>
            <a:ext cx="4199587" cy="4351338"/>
          </a:xfrm>
        </p:spPr>
        <p:txBody>
          <a:bodyPr>
            <a:normAutofit fontScale="92500" lnSpcReduction="20000"/>
          </a:bodyPr>
          <a:lstStyle/>
          <a:p>
            <a:r>
              <a:rPr lang="en-US" dirty="0"/>
              <a:t>A PyCharm project is for managing one or more Python files, and any associated files that are needed for running the program</a:t>
            </a:r>
          </a:p>
          <a:p>
            <a:endParaRPr lang="en-US" dirty="0"/>
          </a:p>
          <a:p>
            <a:r>
              <a:rPr lang="en-US" dirty="0"/>
              <a:t>Left: file manager</a:t>
            </a:r>
          </a:p>
          <a:p>
            <a:r>
              <a:rPr lang="en-US" dirty="0"/>
              <a:t>Right: used for editing files when they've been created</a:t>
            </a:r>
          </a:p>
          <a:p>
            <a:endParaRPr lang="en-US" dirty="0"/>
          </a:p>
          <a:p>
            <a:r>
              <a:rPr lang="en-US" dirty="0"/>
              <a:t>Let's create a new Python file </a:t>
            </a:r>
          </a:p>
        </p:txBody>
      </p:sp>
      <p:sp>
        <p:nvSpPr>
          <p:cNvPr id="5" name="TextBox 4">
            <a:extLst>
              <a:ext uri="{FF2B5EF4-FFF2-40B4-BE49-F238E27FC236}">
                <a16:creationId xmlns:a16="http://schemas.microsoft.com/office/drawing/2014/main" id="{C98366AC-2474-5F4C-AF55-18C816AC42EF}"/>
              </a:ext>
            </a:extLst>
          </p:cNvPr>
          <p:cNvSpPr txBox="1"/>
          <p:nvPr/>
        </p:nvSpPr>
        <p:spPr>
          <a:xfrm>
            <a:off x="5646422" y="3429000"/>
            <a:ext cx="1390649" cy="1200329"/>
          </a:xfrm>
          <a:prstGeom prst="rect">
            <a:avLst/>
          </a:prstGeom>
          <a:solidFill>
            <a:schemeClr val="bg1">
              <a:lumMod val="75000"/>
            </a:schemeClr>
          </a:solidFill>
        </p:spPr>
        <p:txBody>
          <a:bodyPr wrap="square" rtlCol="0">
            <a:spAutoFit/>
          </a:bodyPr>
          <a:lstStyle/>
          <a:p>
            <a:r>
              <a:rPr lang="en-US" sz="2400" dirty="0">
                <a:solidFill>
                  <a:srgbClr val="FF0000"/>
                </a:solidFill>
              </a:rPr>
              <a:t>Project file manager</a:t>
            </a:r>
          </a:p>
        </p:txBody>
      </p:sp>
      <p:sp>
        <p:nvSpPr>
          <p:cNvPr id="6" name="TextBox 5">
            <a:extLst>
              <a:ext uri="{FF2B5EF4-FFF2-40B4-BE49-F238E27FC236}">
                <a16:creationId xmlns:a16="http://schemas.microsoft.com/office/drawing/2014/main" id="{2C48E740-E442-BE4B-95F0-669616C89E6C}"/>
              </a:ext>
            </a:extLst>
          </p:cNvPr>
          <p:cNvSpPr txBox="1"/>
          <p:nvPr/>
        </p:nvSpPr>
        <p:spPr>
          <a:xfrm>
            <a:off x="9829801" y="4009430"/>
            <a:ext cx="1104900" cy="830997"/>
          </a:xfrm>
          <a:prstGeom prst="rect">
            <a:avLst/>
          </a:prstGeom>
          <a:solidFill>
            <a:schemeClr val="bg1">
              <a:lumMod val="75000"/>
            </a:schemeClr>
          </a:solidFill>
        </p:spPr>
        <p:txBody>
          <a:bodyPr wrap="square" rtlCol="0">
            <a:spAutoFit/>
          </a:bodyPr>
          <a:lstStyle/>
          <a:p>
            <a:r>
              <a:rPr lang="en-US" sz="2400" dirty="0">
                <a:solidFill>
                  <a:srgbClr val="FF0000"/>
                </a:solidFill>
              </a:rPr>
              <a:t>File editor</a:t>
            </a:r>
          </a:p>
        </p:txBody>
      </p:sp>
    </p:spTree>
    <p:extLst>
      <p:ext uri="{BB962C8B-B14F-4D97-AF65-F5344CB8AC3E}">
        <p14:creationId xmlns:p14="http://schemas.microsoft.com/office/powerpoint/2010/main" val="3047791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92B76D-2F09-4C48-A419-00143CC48141}"/>
              </a:ext>
            </a:extLst>
          </p:cNvPr>
          <p:cNvPicPr>
            <a:picLocks noChangeAspect="1"/>
          </p:cNvPicPr>
          <p:nvPr/>
        </p:nvPicPr>
        <p:blipFill>
          <a:blip r:embed="rId2"/>
          <a:stretch>
            <a:fillRect/>
          </a:stretch>
        </p:blipFill>
        <p:spPr>
          <a:xfrm>
            <a:off x="3627120" y="3338984"/>
            <a:ext cx="8229600" cy="3581400"/>
          </a:xfrm>
          <a:prstGeom prst="rect">
            <a:avLst/>
          </a:prstGeom>
        </p:spPr>
      </p:pic>
      <p:sp>
        <p:nvSpPr>
          <p:cNvPr id="2" name="Title 1">
            <a:extLst>
              <a:ext uri="{FF2B5EF4-FFF2-40B4-BE49-F238E27FC236}">
                <a16:creationId xmlns:a16="http://schemas.microsoft.com/office/drawing/2014/main" id="{53AB1437-14B3-F94D-8BB0-ED17551434B2}"/>
              </a:ext>
            </a:extLst>
          </p:cNvPr>
          <p:cNvSpPr>
            <a:spLocks noGrp="1"/>
          </p:cNvSpPr>
          <p:nvPr>
            <p:ph type="title"/>
          </p:nvPr>
        </p:nvSpPr>
        <p:spPr>
          <a:xfrm>
            <a:off x="838200" y="365125"/>
            <a:ext cx="10515600" cy="853519"/>
          </a:xfrm>
        </p:spPr>
        <p:txBody>
          <a:bodyPr/>
          <a:lstStyle/>
          <a:p>
            <a:r>
              <a:rPr lang="en-US" dirty="0"/>
              <a:t>Create a Python file in the new project</a:t>
            </a:r>
          </a:p>
        </p:txBody>
      </p:sp>
      <p:sp>
        <p:nvSpPr>
          <p:cNvPr id="3" name="Content Placeholder 2">
            <a:extLst>
              <a:ext uri="{FF2B5EF4-FFF2-40B4-BE49-F238E27FC236}">
                <a16:creationId xmlns:a16="http://schemas.microsoft.com/office/drawing/2014/main" id="{40A80CC4-59CD-7248-A95B-FD980EB66B4B}"/>
              </a:ext>
            </a:extLst>
          </p:cNvPr>
          <p:cNvSpPr>
            <a:spLocks noGrp="1"/>
          </p:cNvSpPr>
          <p:nvPr>
            <p:ph idx="1"/>
          </p:nvPr>
        </p:nvSpPr>
        <p:spPr>
          <a:xfrm>
            <a:off x="838200" y="1246981"/>
            <a:ext cx="10515600" cy="4351338"/>
          </a:xfrm>
        </p:spPr>
        <p:txBody>
          <a:bodyPr/>
          <a:lstStyle/>
          <a:p>
            <a:r>
              <a:rPr lang="en-US" dirty="0"/>
              <a:t>Look on the left side of the screen, for your project name </a:t>
            </a:r>
          </a:p>
          <a:p>
            <a:r>
              <a:rPr lang="en-US" b="1" dirty="0"/>
              <a:t>week1</a:t>
            </a:r>
            <a:r>
              <a:rPr lang="en-US" dirty="0"/>
              <a:t> if you changed it, or whatever you changed it to</a:t>
            </a:r>
          </a:p>
          <a:p>
            <a:r>
              <a:rPr lang="en-US" dirty="0"/>
              <a:t>Right-click on your project name</a:t>
            </a:r>
          </a:p>
          <a:p>
            <a:r>
              <a:rPr lang="en-US" dirty="0"/>
              <a:t>Select New and then select Python File</a:t>
            </a:r>
          </a:p>
        </p:txBody>
      </p:sp>
      <p:cxnSp>
        <p:nvCxnSpPr>
          <p:cNvPr id="5" name="Straight Arrow Connector 4">
            <a:extLst>
              <a:ext uri="{FF2B5EF4-FFF2-40B4-BE49-F238E27FC236}">
                <a16:creationId xmlns:a16="http://schemas.microsoft.com/office/drawing/2014/main" id="{400209E2-1F06-FE46-9208-7DF3E5EB12BE}"/>
              </a:ext>
            </a:extLst>
          </p:cNvPr>
          <p:cNvCxnSpPr>
            <a:cxnSpLocks/>
          </p:cNvCxnSpPr>
          <p:nvPr/>
        </p:nvCxnSpPr>
        <p:spPr>
          <a:xfrm flipV="1">
            <a:off x="2346960" y="4268624"/>
            <a:ext cx="1427688" cy="44053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73923DC-0E22-AA41-9CD9-7398D34589F9}"/>
              </a:ext>
            </a:extLst>
          </p:cNvPr>
          <p:cNvSpPr txBox="1"/>
          <p:nvPr/>
        </p:nvSpPr>
        <p:spPr>
          <a:xfrm>
            <a:off x="440797" y="4488892"/>
            <a:ext cx="1906163" cy="369332"/>
          </a:xfrm>
          <a:prstGeom prst="rect">
            <a:avLst/>
          </a:prstGeom>
          <a:noFill/>
        </p:spPr>
        <p:txBody>
          <a:bodyPr wrap="none" rtlCol="0">
            <a:spAutoFit/>
          </a:bodyPr>
          <a:lstStyle/>
          <a:p>
            <a:r>
              <a:rPr lang="en-US" dirty="0"/>
              <a:t>Your project name</a:t>
            </a:r>
          </a:p>
        </p:txBody>
      </p:sp>
    </p:spTree>
    <p:extLst>
      <p:ext uri="{BB962C8B-B14F-4D97-AF65-F5344CB8AC3E}">
        <p14:creationId xmlns:p14="http://schemas.microsoft.com/office/powerpoint/2010/main" val="2906066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A9995-266D-874A-AEA5-A3062E7BB6A9}"/>
              </a:ext>
            </a:extLst>
          </p:cNvPr>
          <p:cNvSpPr>
            <a:spLocks noGrp="1"/>
          </p:cNvSpPr>
          <p:nvPr>
            <p:ph type="title"/>
          </p:nvPr>
        </p:nvSpPr>
        <p:spPr/>
        <p:txBody>
          <a:bodyPr/>
          <a:lstStyle/>
          <a:p>
            <a:r>
              <a:rPr lang="en-US" dirty="0"/>
              <a:t>Call your file </a:t>
            </a:r>
            <a:r>
              <a:rPr lang="en-US" b="1" dirty="0" err="1"/>
              <a:t>hello.py</a:t>
            </a:r>
            <a:endParaRPr lang="en-US" b="1" dirty="0"/>
          </a:p>
        </p:txBody>
      </p:sp>
      <p:sp>
        <p:nvSpPr>
          <p:cNvPr id="3" name="Content Placeholder 2">
            <a:extLst>
              <a:ext uri="{FF2B5EF4-FFF2-40B4-BE49-F238E27FC236}">
                <a16:creationId xmlns:a16="http://schemas.microsoft.com/office/drawing/2014/main" id="{4F2F95DD-5A5C-DD4F-85B6-9DADEC1943D7}"/>
              </a:ext>
            </a:extLst>
          </p:cNvPr>
          <p:cNvSpPr>
            <a:spLocks noGrp="1"/>
          </p:cNvSpPr>
          <p:nvPr>
            <p:ph idx="1"/>
          </p:nvPr>
        </p:nvSpPr>
        <p:spPr/>
        <p:txBody>
          <a:bodyPr/>
          <a:lstStyle/>
          <a:p>
            <a:r>
              <a:rPr lang="en-US" dirty="0"/>
              <a:t>Type </a:t>
            </a:r>
            <a:r>
              <a:rPr lang="en-US" b="1" dirty="0" err="1"/>
              <a:t>hello.py</a:t>
            </a:r>
            <a:r>
              <a:rPr lang="en-US" b="1" dirty="0"/>
              <a:t> </a:t>
            </a:r>
            <a:r>
              <a:rPr lang="en-US" dirty="0"/>
              <a:t>in the Name box. Python files have </a:t>
            </a:r>
            <a:r>
              <a:rPr lang="en-US" b="1" dirty="0"/>
              <a:t>.</a:t>
            </a:r>
            <a:r>
              <a:rPr lang="en-US" b="1" dirty="0" err="1"/>
              <a:t>py</a:t>
            </a:r>
            <a:r>
              <a:rPr lang="en-US" b="1" dirty="0"/>
              <a:t> </a:t>
            </a:r>
            <a:r>
              <a:rPr lang="en-US" dirty="0"/>
              <a:t>extensions</a:t>
            </a:r>
          </a:p>
          <a:p>
            <a:r>
              <a:rPr lang="en-US" dirty="0"/>
              <a:t>Verify Python file is highlighted in blue</a:t>
            </a:r>
          </a:p>
          <a:p>
            <a:r>
              <a:rPr lang="en-US" dirty="0"/>
              <a:t>Press Enter to create the new file</a:t>
            </a:r>
          </a:p>
        </p:txBody>
      </p:sp>
      <p:pic>
        <p:nvPicPr>
          <p:cNvPr id="5" name="Picture 4">
            <a:extLst>
              <a:ext uri="{FF2B5EF4-FFF2-40B4-BE49-F238E27FC236}">
                <a16:creationId xmlns:a16="http://schemas.microsoft.com/office/drawing/2014/main" id="{5C4F9C54-13A6-8147-94B5-696FD8D1D5AA}"/>
              </a:ext>
            </a:extLst>
          </p:cNvPr>
          <p:cNvPicPr>
            <a:picLocks noChangeAspect="1"/>
          </p:cNvPicPr>
          <p:nvPr/>
        </p:nvPicPr>
        <p:blipFill>
          <a:blip r:embed="rId2"/>
          <a:stretch>
            <a:fillRect/>
          </a:stretch>
        </p:blipFill>
        <p:spPr>
          <a:xfrm>
            <a:off x="4316730" y="3429000"/>
            <a:ext cx="6777894" cy="2999740"/>
          </a:xfrm>
          <a:prstGeom prst="rect">
            <a:avLst/>
          </a:prstGeom>
        </p:spPr>
      </p:pic>
      <p:cxnSp>
        <p:nvCxnSpPr>
          <p:cNvPr id="6" name="Straight Arrow Connector 5">
            <a:extLst>
              <a:ext uri="{FF2B5EF4-FFF2-40B4-BE49-F238E27FC236}">
                <a16:creationId xmlns:a16="http://schemas.microsoft.com/office/drawing/2014/main" id="{79036514-4407-A44B-A48F-4019C2A72C48}"/>
              </a:ext>
            </a:extLst>
          </p:cNvPr>
          <p:cNvCxnSpPr>
            <a:cxnSpLocks/>
          </p:cNvCxnSpPr>
          <p:nvPr/>
        </p:nvCxnSpPr>
        <p:spPr>
          <a:xfrm flipV="1">
            <a:off x="3169920" y="4488334"/>
            <a:ext cx="1427688" cy="44053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3AEF4C1-883D-CF4F-97FE-2E7458AF8B02}"/>
              </a:ext>
            </a:extLst>
          </p:cNvPr>
          <p:cNvCxnSpPr>
            <a:cxnSpLocks/>
          </p:cNvCxnSpPr>
          <p:nvPr/>
        </p:nvCxnSpPr>
        <p:spPr>
          <a:xfrm flipV="1">
            <a:off x="3121764" y="5112380"/>
            <a:ext cx="1427688" cy="44053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C927073-75BD-404D-8310-6B1B970092C8}"/>
              </a:ext>
            </a:extLst>
          </p:cNvPr>
          <p:cNvSpPr/>
          <p:nvPr/>
        </p:nvSpPr>
        <p:spPr>
          <a:xfrm>
            <a:off x="1091326" y="4653201"/>
            <a:ext cx="1963807" cy="369332"/>
          </a:xfrm>
          <a:prstGeom prst="rect">
            <a:avLst/>
          </a:prstGeom>
        </p:spPr>
        <p:txBody>
          <a:bodyPr wrap="none">
            <a:spAutoFit/>
          </a:bodyPr>
          <a:lstStyle/>
          <a:p>
            <a:r>
              <a:rPr lang="en-US" dirty="0"/>
              <a:t>Type </a:t>
            </a:r>
            <a:r>
              <a:rPr lang="en-US" b="1" dirty="0" err="1"/>
              <a:t>hello.py</a:t>
            </a:r>
            <a:r>
              <a:rPr lang="en-US" b="1" dirty="0"/>
              <a:t> </a:t>
            </a:r>
            <a:r>
              <a:rPr lang="en-US" dirty="0"/>
              <a:t>here </a:t>
            </a:r>
          </a:p>
        </p:txBody>
      </p:sp>
      <p:sp>
        <p:nvSpPr>
          <p:cNvPr id="9" name="Rectangle 8">
            <a:extLst>
              <a:ext uri="{FF2B5EF4-FFF2-40B4-BE49-F238E27FC236}">
                <a16:creationId xmlns:a16="http://schemas.microsoft.com/office/drawing/2014/main" id="{15650878-D9D0-E645-BE00-D53A781863FA}"/>
              </a:ext>
            </a:extLst>
          </p:cNvPr>
          <p:cNvSpPr/>
          <p:nvPr/>
        </p:nvSpPr>
        <p:spPr>
          <a:xfrm>
            <a:off x="1131092" y="5347851"/>
            <a:ext cx="2179592" cy="661908"/>
          </a:xfrm>
          <a:prstGeom prst="rect">
            <a:avLst/>
          </a:prstGeom>
        </p:spPr>
        <p:txBody>
          <a:bodyPr wrap="square">
            <a:spAutoFit/>
          </a:bodyPr>
          <a:lstStyle/>
          <a:p>
            <a:r>
              <a:rPr lang="en-US" dirty="0"/>
              <a:t>Make sure Python file is selected</a:t>
            </a:r>
          </a:p>
        </p:txBody>
      </p:sp>
    </p:spTree>
    <p:extLst>
      <p:ext uri="{BB962C8B-B14F-4D97-AF65-F5344CB8AC3E}">
        <p14:creationId xmlns:p14="http://schemas.microsoft.com/office/powerpoint/2010/main" val="3826578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6DC204-3BC6-3E4F-A503-9987A0BE7604}"/>
              </a:ext>
            </a:extLst>
          </p:cNvPr>
          <p:cNvPicPr>
            <a:picLocks noChangeAspect="1"/>
          </p:cNvPicPr>
          <p:nvPr/>
        </p:nvPicPr>
        <p:blipFill>
          <a:blip r:embed="rId2"/>
          <a:stretch>
            <a:fillRect/>
          </a:stretch>
        </p:blipFill>
        <p:spPr>
          <a:xfrm>
            <a:off x="4099998" y="1825625"/>
            <a:ext cx="7849431" cy="4579620"/>
          </a:xfrm>
          <a:prstGeom prst="rect">
            <a:avLst/>
          </a:prstGeom>
        </p:spPr>
      </p:pic>
      <p:sp>
        <p:nvSpPr>
          <p:cNvPr id="2" name="Title 1">
            <a:extLst>
              <a:ext uri="{FF2B5EF4-FFF2-40B4-BE49-F238E27FC236}">
                <a16:creationId xmlns:a16="http://schemas.microsoft.com/office/drawing/2014/main" id="{C00F406F-7C90-F046-B712-AFE39AB2F4DB}"/>
              </a:ext>
            </a:extLst>
          </p:cNvPr>
          <p:cNvSpPr>
            <a:spLocks noGrp="1"/>
          </p:cNvSpPr>
          <p:nvPr>
            <p:ph type="title"/>
          </p:nvPr>
        </p:nvSpPr>
        <p:spPr/>
        <p:txBody>
          <a:bodyPr/>
          <a:lstStyle/>
          <a:p>
            <a:r>
              <a:rPr lang="en-US" dirty="0"/>
              <a:t>New </a:t>
            </a:r>
            <a:r>
              <a:rPr lang="en-US" dirty="0" err="1"/>
              <a:t>hello.py</a:t>
            </a:r>
            <a:r>
              <a:rPr lang="en-US" dirty="0"/>
              <a:t> file</a:t>
            </a:r>
          </a:p>
        </p:txBody>
      </p:sp>
      <p:sp>
        <p:nvSpPr>
          <p:cNvPr id="3" name="Content Placeholder 2">
            <a:extLst>
              <a:ext uri="{FF2B5EF4-FFF2-40B4-BE49-F238E27FC236}">
                <a16:creationId xmlns:a16="http://schemas.microsoft.com/office/drawing/2014/main" id="{5B1ADE09-74D9-EB47-936B-6CE20CF499B9}"/>
              </a:ext>
            </a:extLst>
          </p:cNvPr>
          <p:cNvSpPr>
            <a:spLocks noGrp="1"/>
          </p:cNvSpPr>
          <p:nvPr>
            <p:ph idx="1"/>
          </p:nvPr>
        </p:nvSpPr>
        <p:spPr>
          <a:xfrm>
            <a:off x="533400" y="1825625"/>
            <a:ext cx="2697480" cy="4667250"/>
          </a:xfrm>
        </p:spPr>
        <p:txBody>
          <a:bodyPr>
            <a:normAutofit fontScale="92500" lnSpcReduction="20000"/>
          </a:bodyPr>
          <a:lstStyle/>
          <a:p>
            <a:r>
              <a:rPr lang="en-US" dirty="0"/>
              <a:t>The new file should open for editing </a:t>
            </a:r>
          </a:p>
          <a:p>
            <a:r>
              <a:rPr lang="en-US" dirty="0"/>
              <a:t>Can you see your new file in the project files, on the left?</a:t>
            </a:r>
          </a:p>
          <a:p>
            <a:endParaRPr lang="en-US" dirty="0"/>
          </a:p>
          <a:p>
            <a:r>
              <a:rPr lang="en-US" dirty="0"/>
              <a:t>There's also a directory with a red folder icon called </a:t>
            </a:r>
            <a:r>
              <a:rPr lang="en-US" dirty="0" err="1"/>
              <a:t>venv</a:t>
            </a:r>
            <a:r>
              <a:rPr lang="en-US" dirty="0"/>
              <a:t>. Your project needs it, but we'll ignore it</a:t>
            </a:r>
          </a:p>
        </p:txBody>
      </p:sp>
      <p:cxnSp>
        <p:nvCxnSpPr>
          <p:cNvPr id="5" name="Straight Arrow Connector 4">
            <a:extLst>
              <a:ext uri="{FF2B5EF4-FFF2-40B4-BE49-F238E27FC236}">
                <a16:creationId xmlns:a16="http://schemas.microsoft.com/office/drawing/2014/main" id="{8DF5CB9D-9A73-6B4F-8C9C-D978D709A66C}"/>
              </a:ext>
            </a:extLst>
          </p:cNvPr>
          <p:cNvCxnSpPr>
            <a:cxnSpLocks/>
          </p:cNvCxnSpPr>
          <p:nvPr/>
        </p:nvCxnSpPr>
        <p:spPr>
          <a:xfrm flipV="1">
            <a:off x="3230880" y="3069268"/>
            <a:ext cx="1370016" cy="48165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6600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EB04E-4C7C-F547-9E08-D236123D84AE}"/>
              </a:ext>
            </a:extLst>
          </p:cNvPr>
          <p:cNvSpPr>
            <a:spLocks noGrp="1"/>
          </p:cNvSpPr>
          <p:nvPr>
            <p:ph type="title"/>
          </p:nvPr>
        </p:nvSpPr>
        <p:spPr/>
        <p:txBody>
          <a:bodyPr/>
          <a:lstStyle/>
          <a:p>
            <a:r>
              <a:rPr lang="en-US" dirty="0"/>
              <a:t>Code  - Hello World</a:t>
            </a:r>
          </a:p>
        </p:txBody>
      </p:sp>
      <p:sp>
        <p:nvSpPr>
          <p:cNvPr id="3" name="Content Placeholder 2">
            <a:extLst>
              <a:ext uri="{FF2B5EF4-FFF2-40B4-BE49-F238E27FC236}">
                <a16:creationId xmlns:a16="http://schemas.microsoft.com/office/drawing/2014/main" id="{720438B7-39F8-C44F-ABF8-42162C85B1A4}"/>
              </a:ext>
            </a:extLst>
          </p:cNvPr>
          <p:cNvSpPr>
            <a:spLocks noGrp="1"/>
          </p:cNvSpPr>
          <p:nvPr>
            <p:ph idx="1"/>
          </p:nvPr>
        </p:nvSpPr>
        <p:spPr/>
        <p:txBody>
          <a:bodyPr/>
          <a:lstStyle/>
          <a:p>
            <a:r>
              <a:rPr lang="en-US" dirty="0"/>
              <a:t>Traditionally, the first program that a programmer will write in a new language is called a </a:t>
            </a:r>
            <a:r>
              <a:rPr lang="en-US" b="1" dirty="0"/>
              <a:t>Hello World </a:t>
            </a:r>
            <a:r>
              <a:rPr lang="en-US" dirty="0"/>
              <a:t>program</a:t>
            </a:r>
          </a:p>
          <a:p>
            <a:r>
              <a:rPr lang="en-US" dirty="0"/>
              <a:t>This is a very simple program that displays the message "Hello World"</a:t>
            </a:r>
          </a:p>
          <a:p>
            <a:r>
              <a:rPr lang="en-US" dirty="0"/>
              <a:t>Even though it's very simple, being able to write and run a Hello World program means that you have your development environment set up correctly</a:t>
            </a:r>
          </a:p>
        </p:txBody>
      </p:sp>
    </p:spTree>
    <p:extLst>
      <p:ext uri="{BB962C8B-B14F-4D97-AF65-F5344CB8AC3E}">
        <p14:creationId xmlns:p14="http://schemas.microsoft.com/office/powerpoint/2010/main" val="3316645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2D388-1603-DF4D-823C-83AF09BF16F9}"/>
              </a:ext>
            </a:extLst>
          </p:cNvPr>
          <p:cNvSpPr>
            <a:spLocks noGrp="1"/>
          </p:cNvSpPr>
          <p:nvPr>
            <p:ph type="title"/>
          </p:nvPr>
        </p:nvSpPr>
        <p:spPr/>
        <p:txBody>
          <a:bodyPr/>
          <a:lstStyle/>
          <a:p>
            <a:r>
              <a:rPr lang="en-US" dirty="0"/>
              <a:t>In your editor, please type this code</a:t>
            </a:r>
          </a:p>
        </p:txBody>
      </p:sp>
      <p:sp>
        <p:nvSpPr>
          <p:cNvPr id="3" name="Content Placeholder 2">
            <a:extLst>
              <a:ext uri="{FF2B5EF4-FFF2-40B4-BE49-F238E27FC236}">
                <a16:creationId xmlns:a16="http://schemas.microsoft.com/office/drawing/2014/main" id="{695014EB-1533-704F-984B-EC7D4D5803C8}"/>
              </a:ext>
            </a:extLst>
          </p:cNvPr>
          <p:cNvSpPr>
            <a:spLocks noGrp="1"/>
          </p:cNvSpPr>
          <p:nvPr>
            <p:ph idx="1"/>
          </p:nvPr>
        </p:nvSpPr>
        <p:spPr>
          <a:xfrm>
            <a:off x="952500" y="1835150"/>
            <a:ext cx="7181850" cy="838200"/>
          </a:xfrm>
        </p:spPr>
        <p:txBody>
          <a:bodyPr>
            <a:normAutofit/>
          </a:bodyPr>
          <a:lstStyle/>
          <a:p>
            <a:pPr marL="0" indent="0">
              <a:buNone/>
            </a:pPr>
            <a:r>
              <a:rPr lang="en-US" sz="3600" b="1" dirty="0">
                <a:latin typeface="Consolas" panose="020B0609020204030204" pitchFamily="49" charset="0"/>
                <a:cs typeface="Consolas" panose="020B0609020204030204" pitchFamily="49" charset="0"/>
              </a:rPr>
              <a:t>print('hello world!')</a:t>
            </a:r>
          </a:p>
          <a:p>
            <a:endParaRPr lang="en-US" dirty="0"/>
          </a:p>
        </p:txBody>
      </p:sp>
      <p:sp>
        <p:nvSpPr>
          <p:cNvPr id="5" name="Content Placeholder 2">
            <a:extLst>
              <a:ext uri="{FF2B5EF4-FFF2-40B4-BE49-F238E27FC236}">
                <a16:creationId xmlns:a16="http://schemas.microsoft.com/office/drawing/2014/main" id="{85B08ABF-600F-4C4E-8737-0B9CFF89551E}"/>
              </a:ext>
            </a:extLst>
          </p:cNvPr>
          <p:cNvSpPr txBox="1">
            <a:spLocks/>
          </p:cNvSpPr>
          <p:nvPr/>
        </p:nvSpPr>
        <p:spPr>
          <a:xfrm>
            <a:off x="228600" y="2970212"/>
            <a:ext cx="4286250" cy="33686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Watch the quotes, and the parenthesis</a:t>
            </a:r>
          </a:p>
          <a:p>
            <a:r>
              <a:rPr lang="en-US" dirty="0"/>
              <a:t>If you see red underlines, verify you typed the code exactly as shown</a:t>
            </a:r>
          </a:p>
          <a:p>
            <a:r>
              <a:rPr lang="en-US" dirty="0"/>
              <a:t>PyCharm might fill in the close quote and close parenthesis for you </a:t>
            </a:r>
          </a:p>
        </p:txBody>
      </p:sp>
      <p:pic>
        <p:nvPicPr>
          <p:cNvPr id="6" name="Picture 5">
            <a:extLst>
              <a:ext uri="{FF2B5EF4-FFF2-40B4-BE49-F238E27FC236}">
                <a16:creationId xmlns:a16="http://schemas.microsoft.com/office/drawing/2014/main" id="{813085FE-6AD3-FD48-AEF7-4AC8EF9DD8F8}"/>
              </a:ext>
            </a:extLst>
          </p:cNvPr>
          <p:cNvPicPr>
            <a:picLocks noChangeAspect="1"/>
          </p:cNvPicPr>
          <p:nvPr/>
        </p:nvPicPr>
        <p:blipFill>
          <a:blip r:embed="rId2"/>
          <a:stretch>
            <a:fillRect/>
          </a:stretch>
        </p:blipFill>
        <p:spPr>
          <a:xfrm>
            <a:off x="4869180" y="2520769"/>
            <a:ext cx="6797040" cy="4207691"/>
          </a:xfrm>
          <a:prstGeom prst="rect">
            <a:avLst/>
          </a:prstGeom>
        </p:spPr>
      </p:pic>
    </p:spTree>
    <p:extLst>
      <p:ext uri="{BB962C8B-B14F-4D97-AF65-F5344CB8AC3E}">
        <p14:creationId xmlns:p14="http://schemas.microsoft.com/office/powerpoint/2010/main" val="3408010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9F59D-7EED-3042-B771-019BEF1EBA77}"/>
              </a:ext>
            </a:extLst>
          </p:cNvPr>
          <p:cNvSpPr>
            <a:spLocks noGrp="1"/>
          </p:cNvSpPr>
          <p:nvPr>
            <p:ph type="title"/>
          </p:nvPr>
        </p:nvSpPr>
        <p:spPr/>
        <p:txBody>
          <a:bodyPr/>
          <a:lstStyle/>
          <a:p>
            <a:r>
              <a:rPr lang="en-US" dirty="0"/>
              <a:t>Running your code</a:t>
            </a:r>
          </a:p>
        </p:txBody>
      </p:sp>
      <p:sp>
        <p:nvSpPr>
          <p:cNvPr id="3" name="Content Placeholder 2">
            <a:extLst>
              <a:ext uri="{FF2B5EF4-FFF2-40B4-BE49-F238E27FC236}">
                <a16:creationId xmlns:a16="http://schemas.microsoft.com/office/drawing/2014/main" id="{01615BBD-A248-D749-8951-1BE194E67A1B}"/>
              </a:ext>
            </a:extLst>
          </p:cNvPr>
          <p:cNvSpPr>
            <a:spLocks noGrp="1"/>
          </p:cNvSpPr>
          <p:nvPr>
            <p:ph idx="1"/>
          </p:nvPr>
        </p:nvSpPr>
        <p:spPr/>
        <p:txBody>
          <a:bodyPr/>
          <a:lstStyle/>
          <a:p>
            <a:r>
              <a:rPr lang="en-US" dirty="0"/>
              <a:t>Or, asking the Python interpreter to read your code, figure out what it means, and follow the instructions you've written to do the task</a:t>
            </a:r>
          </a:p>
        </p:txBody>
      </p:sp>
    </p:spTree>
    <p:extLst>
      <p:ext uri="{BB962C8B-B14F-4D97-AF65-F5344CB8AC3E}">
        <p14:creationId xmlns:p14="http://schemas.microsoft.com/office/powerpoint/2010/main" val="1920085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DC4D45-CAB6-2C47-81A6-EC91F4AE97F5}"/>
              </a:ext>
            </a:extLst>
          </p:cNvPr>
          <p:cNvPicPr>
            <a:picLocks noChangeAspect="1"/>
          </p:cNvPicPr>
          <p:nvPr/>
        </p:nvPicPr>
        <p:blipFill>
          <a:blip r:embed="rId2"/>
          <a:stretch>
            <a:fillRect/>
          </a:stretch>
        </p:blipFill>
        <p:spPr>
          <a:xfrm>
            <a:off x="3848100" y="1385729"/>
            <a:ext cx="8028947" cy="5231130"/>
          </a:xfrm>
          <a:prstGeom prst="rect">
            <a:avLst/>
          </a:prstGeom>
        </p:spPr>
      </p:pic>
      <p:sp>
        <p:nvSpPr>
          <p:cNvPr id="2" name="Title 1">
            <a:extLst>
              <a:ext uri="{FF2B5EF4-FFF2-40B4-BE49-F238E27FC236}">
                <a16:creationId xmlns:a16="http://schemas.microsoft.com/office/drawing/2014/main" id="{49D629DC-CB96-6347-A71B-66C3A023587B}"/>
              </a:ext>
            </a:extLst>
          </p:cNvPr>
          <p:cNvSpPr>
            <a:spLocks noGrp="1"/>
          </p:cNvSpPr>
          <p:nvPr>
            <p:ph type="title"/>
          </p:nvPr>
        </p:nvSpPr>
        <p:spPr/>
        <p:txBody>
          <a:bodyPr/>
          <a:lstStyle/>
          <a:p>
            <a:r>
              <a:rPr lang="en-US" dirty="0"/>
              <a:t>Running your code</a:t>
            </a:r>
          </a:p>
        </p:txBody>
      </p:sp>
      <p:sp>
        <p:nvSpPr>
          <p:cNvPr id="3" name="Content Placeholder 2">
            <a:extLst>
              <a:ext uri="{FF2B5EF4-FFF2-40B4-BE49-F238E27FC236}">
                <a16:creationId xmlns:a16="http://schemas.microsoft.com/office/drawing/2014/main" id="{3B1DEFF4-DB2C-2548-8D77-E6A0097A47FF}"/>
              </a:ext>
            </a:extLst>
          </p:cNvPr>
          <p:cNvSpPr>
            <a:spLocks noGrp="1"/>
          </p:cNvSpPr>
          <p:nvPr>
            <p:ph idx="1"/>
          </p:nvPr>
        </p:nvSpPr>
        <p:spPr>
          <a:xfrm>
            <a:off x="838200" y="1825625"/>
            <a:ext cx="3009900" cy="4351338"/>
          </a:xfrm>
        </p:spPr>
        <p:txBody>
          <a:bodyPr/>
          <a:lstStyle/>
          <a:p>
            <a:r>
              <a:rPr lang="en-US" dirty="0"/>
              <a:t>Right-click anywhere in the editor window</a:t>
            </a:r>
          </a:p>
          <a:p>
            <a:r>
              <a:rPr lang="en-US" dirty="0"/>
              <a:t>In the menu, click </a:t>
            </a:r>
            <a:r>
              <a:rPr lang="en-US" b="1" dirty="0"/>
              <a:t>Run 'hello'</a:t>
            </a:r>
          </a:p>
        </p:txBody>
      </p:sp>
      <p:cxnSp>
        <p:nvCxnSpPr>
          <p:cNvPr id="5" name="Straight Arrow Connector 4">
            <a:extLst>
              <a:ext uri="{FF2B5EF4-FFF2-40B4-BE49-F238E27FC236}">
                <a16:creationId xmlns:a16="http://schemas.microsoft.com/office/drawing/2014/main" id="{A566DF62-010A-CD43-86D8-A4D0F2047393}"/>
              </a:ext>
            </a:extLst>
          </p:cNvPr>
          <p:cNvCxnSpPr>
            <a:cxnSpLocks/>
          </p:cNvCxnSpPr>
          <p:nvPr/>
        </p:nvCxnSpPr>
        <p:spPr>
          <a:xfrm>
            <a:off x="6361964" y="5429010"/>
            <a:ext cx="150060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330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4DCE7A-A7F0-9944-B37C-D35C436D6324}"/>
              </a:ext>
            </a:extLst>
          </p:cNvPr>
          <p:cNvPicPr>
            <a:picLocks noChangeAspect="1"/>
          </p:cNvPicPr>
          <p:nvPr/>
        </p:nvPicPr>
        <p:blipFill>
          <a:blip r:embed="rId2"/>
          <a:stretch>
            <a:fillRect/>
          </a:stretch>
        </p:blipFill>
        <p:spPr>
          <a:xfrm>
            <a:off x="4347314" y="1656715"/>
            <a:ext cx="7650276" cy="4981575"/>
          </a:xfrm>
          <a:prstGeom prst="rect">
            <a:avLst/>
          </a:prstGeom>
        </p:spPr>
      </p:pic>
      <p:sp>
        <p:nvSpPr>
          <p:cNvPr id="2" name="Title 1">
            <a:extLst>
              <a:ext uri="{FF2B5EF4-FFF2-40B4-BE49-F238E27FC236}">
                <a16:creationId xmlns:a16="http://schemas.microsoft.com/office/drawing/2014/main" id="{66E42768-797B-5245-8AE9-A7794C31B276}"/>
              </a:ext>
            </a:extLst>
          </p:cNvPr>
          <p:cNvSpPr>
            <a:spLocks noGrp="1"/>
          </p:cNvSpPr>
          <p:nvPr>
            <p:ph type="title"/>
          </p:nvPr>
        </p:nvSpPr>
        <p:spPr/>
        <p:txBody>
          <a:bodyPr/>
          <a:lstStyle/>
          <a:p>
            <a:r>
              <a:rPr lang="en-US" dirty="0"/>
              <a:t>Results of running code</a:t>
            </a:r>
          </a:p>
        </p:txBody>
      </p:sp>
      <p:sp>
        <p:nvSpPr>
          <p:cNvPr id="3" name="Content Placeholder 2">
            <a:extLst>
              <a:ext uri="{FF2B5EF4-FFF2-40B4-BE49-F238E27FC236}">
                <a16:creationId xmlns:a16="http://schemas.microsoft.com/office/drawing/2014/main" id="{FB18F40E-AC70-0C4E-9BA4-BA4C4B73E6B1}"/>
              </a:ext>
            </a:extLst>
          </p:cNvPr>
          <p:cNvSpPr>
            <a:spLocks noGrp="1"/>
          </p:cNvSpPr>
          <p:nvPr>
            <p:ph idx="1"/>
          </p:nvPr>
        </p:nvSpPr>
        <p:spPr>
          <a:xfrm>
            <a:off x="838200" y="1825625"/>
            <a:ext cx="3181350" cy="4351338"/>
          </a:xfrm>
        </p:spPr>
        <p:txBody>
          <a:bodyPr>
            <a:normAutofit fontScale="92500" lnSpcReduction="20000"/>
          </a:bodyPr>
          <a:lstStyle/>
          <a:p>
            <a:r>
              <a:rPr lang="en-US" dirty="0"/>
              <a:t>PyCharm asks Python to run your program</a:t>
            </a:r>
          </a:p>
          <a:p>
            <a:r>
              <a:rPr lang="en-US" dirty="0"/>
              <a:t>New panel opens at the bottom of the PyCharm window, with the results of running your program</a:t>
            </a:r>
          </a:p>
          <a:p>
            <a:endParaRPr lang="en-US" dirty="0"/>
          </a:p>
          <a:p>
            <a:r>
              <a:rPr lang="en-US" dirty="0"/>
              <a:t>Can you see the hello world! message?</a:t>
            </a:r>
          </a:p>
        </p:txBody>
      </p:sp>
      <p:cxnSp>
        <p:nvCxnSpPr>
          <p:cNvPr id="5" name="Straight Arrow Connector 4">
            <a:extLst>
              <a:ext uri="{FF2B5EF4-FFF2-40B4-BE49-F238E27FC236}">
                <a16:creationId xmlns:a16="http://schemas.microsoft.com/office/drawing/2014/main" id="{2C9BF7E4-E751-C94C-86D5-5FEA0AA687B4}"/>
              </a:ext>
            </a:extLst>
          </p:cNvPr>
          <p:cNvCxnSpPr>
            <a:cxnSpLocks/>
          </p:cNvCxnSpPr>
          <p:nvPr/>
        </p:nvCxnSpPr>
        <p:spPr>
          <a:xfrm>
            <a:off x="3314700" y="5310900"/>
            <a:ext cx="1775460" cy="1297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49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8387-E7C0-2B43-8C37-3C72562028B0}"/>
              </a:ext>
            </a:extLst>
          </p:cNvPr>
          <p:cNvSpPr>
            <a:spLocks noGrp="1"/>
          </p:cNvSpPr>
          <p:nvPr>
            <p:ph type="title"/>
          </p:nvPr>
        </p:nvSpPr>
        <p:spPr/>
        <p:txBody>
          <a:bodyPr/>
          <a:lstStyle/>
          <a:p>
            <a:r>
              <a:rPr lang="en-US" dirty="0"/>
              <a:t>Class Objectives</a:t>
            </a:r>
          </a:p>
        </p:txBody>
      </p:sp>
      <p:sp>
        <p:nvSpPr>
          <p:cNvPr id="3" name="Content Placeholder 2">
            <a:extLst>
              <a:ext uri="{FF2B5EF4-FFF2-40B4-BE49-F238E27FC236}">
                <a16:creationId xmlns:a16="http://schemas.microsoft.com/office/drawing/2014/main" id="{99FE3D8F-8A19-C54C-8067-CA3095289BA3}"/>
              </a:ext>
            </a:extLst>
          </p:cNvPr>
          <p:cNvSpPr>
            <a:spLocks noGrp="1"/>
          </p:cNvSpPr>
          <p:nvPr>
            <p:ph idx="1"/>
          </p:nvPr>
        </p:nvSpPr>
        <p:spPr/>
        <p:txBody>
          <a:bodyPr/>
          <a:lstStyle/>
          <a:p>
            <a:r>
              <a:rPr lang="en-US" dirty="0"/>
              <a:t>Learning about programming, being able to write basic programs to solve problems</a:t>
            </a:r>
          </a:p>
          <a:p>
            <a:pPr lvl="1"/>
            <a:r>
              <a:rPr lang="en-US" dirty="0"/>
              <a:t>For software engineers: preparation for 2</a:t>
            </a:r>
            <a:r>
              <a:rPr lang="en-US" baseline="30000" dirty="0"/>
              <a:t>nd</a:t>
            </a:r>
            <a:r>
              <a:rPr lang="en-US" dirty="0"/>
              <a:t> year programming classes</a:t>
            </a:r>
          </a:p>
          <a:p>
            <a:pPr lvl="1"/>
            <a:r>
              <a:rPr lang="en-US" dirty="0"/>
              <a:t>For everyone: appreciating how programming fits into the information technology world. e.g. network administrators often need to install custom software, and helpdesk agents support software</a:t>
            </a:r>
          </a:p>
          <a:p>
            <a:r>
              <a:rPr lang="en-US" dirty="0"/>
              <a:t>Being able to automate </a:t>
            </a:r>
            <a:r>
              <a:rPr lang="en-US" dirty="0" err="1"/>
              <a:t>repetitve</a:t>
            </a:r>
            <a:r>
              <a:rPr lang="en-US" dirty="0"/>
              <a:t> or boring tasks</a:t>
            </a:r>
          </a:p>
          <a:p>
            <a:pPr lvl="1"/>
            <a:r>
              <a:rPr lang="en-US" dirty="0"/>
              <a:t>Useful for anyone in information technology. Automation is for network administration, information security, forensics --- programming is not just for programmers!</a:t>
            </a:r>
          </a:p>
        </p:txBody>
      </p:sp>
    </p:spTree>
    <p:extLst>
      <p:ext uri="{BB962C8B-B14F-4D97-AF65-F5344CB8AC3E}">
        <p14:creationId xmlns:p14="http://schemas.microsoft.com/office/powerpoint/2010/main" val="2409852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5F79B-9022-6847-BD66-7804D9E305F2}"/>
              </a:ext>
            </a:extLst>
          </p:cNvPr>
          <p:cNvSpPr>
            <a:spLocks noGrp="1"/>
          </p:cNvSpPr>
          <p:nvPr>
            <p:ph type="title"/>
          </p:nvPr>
        </p:nvSpPr>
        <p:spPr/>
        <p:txBody>
          <a:bodyPr/>
          <a:lstStyle/>
          <a:p>
            <a:r>
              <a:rPr lang="en-US" dirty="0"/>
              <a:t>Problems? Errors? Something unexpected?</a:t>
            </a:r>
          </a:p>
        </p:txBody>
      </p:sp>
      <p:sp>
        <p:nvSpPr>
          <p:cNvPr id="3" name="Content Placeholder 2">
            <a:extLst>
              <a:ext uri="{FF2B5EF4-FFF2-40B4-BE49-F238E27FC236}">
                <a16:creationId xmlns:a16="http://schemas.microsoft.com/office/drawing/2014/main" id="{DB476139-9D6F-604D-916B-5BEC12268DF6}"/>
              </a:ext>
            </a:extLst>
          </p:cNvPr>
          <p:cNvSpPr>
            <a:spLocks noGrp="1"/>
          </p:cNvSpPr>
          <p:nvPr>
            <p:ph idx="1"/>
          </p:nvPr>
        </p:nvSpPr>
        <p:spPr/>
        <p:txBody>
          <a:bodyPr/>
          <a:lstStyle/>
          <a:p>
            <a:r>
              <a:rPr lang="en-US" dirty="0"/>
              <a:t>Please ask for help!</a:t>
            </a:r>
          </a:p>
        </p:txBody>
      </p:sp>
    </p:spTree>
    <p:extLst>
      <p:ext uri="{BB962C8B-B14F-4D97-AF65-F5344CB8AC3E}">
        <p14:creationId xmlns:p14="http://schemas.microsoft.com/office/powerpoint/2010/main" val="4292795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5124F-E31A-C643-89FE-5A54F2F6F75D}"/>
              </a:ext>
            </a:extLst>
          </p:cNvPr>
          <p:cNvSpPr>
            <a:spLocks noGrp="1"/>
          </p:cNvSpPr>
          <p:nvPr>
            <p:ph type="title"/>
          </p:nvPr>
        </p:nvSpPr>
        <p:spPr/>
        <p:txBody>
          <a:bodyPr/>
          <a:lstStyle/>
          <a:p>
            <a:r>
              <a:rPr lang="en-US" dirty="0"/>
              <a:t>You are now a Python programmer!</a:t>
            </a:r>
          </a:p>
        </p:txBody>
      </p:sp>
      <p:sp>
        <p:nvSpPr>
          <p:cNvPr id="3" name="Content Placeholder 2">
            <a:extLst>
              <a:ext uri="{FF2B5EF4-FFF2-40B4-BE49-F238E27FC236}">
                <a16:creationId xmlns:a16="http://schemas.microsoft.com/office/drawing/2014/main" id="{AA55DD7D-9C41-3444-B454-3538480D61F5}"/>
              </a:ext>
            </a:extLst>
          </p:cNvPr>
          <p:cNvSpPr>
            <a:spLocks noGrp="1"/>
          </p:cNvSpPr>
          <p:nvPr>
            <p:ph idx="1"/>
          </p:nvPr>
        </p:nvSpPr>
        <p:spPr/>
        <p:txBody>
          <a:bodyPr/>
          <a:lstStyle/>
          <a:p>
            <a:r>
              <a:rPr lang="en-US" dirty="0"/>
              <a:t>Well done!!</a:t>
            </a:r>
          </a:p>
        </p:txBody>
      </p:sp>
    </p:spTree>
    <p:extLst>
      <p:ext uri="{BB962C8B-B14F-4D97-AF65-F5344CB8AC3E}">
        <p14:creationId xmlns:p14="http://schemas.microsoft.com/office/powerpoint/2010/main" val="4000550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393866-90AC-3845-839A-321434441F70}"/>
              </a:ext>
            </a:extLst>
          </p:cNvPr>
          <p:cNvPicPr>
            <a:picLocks noChangeAspect="1"/>
          </p:cNvPicPr>
          <p:nvPr/>
        </p:nvPicPr>
        <p:blipFill>
          <a:blip r:embed="rId2"/>
          <a:stretch>
            <a:fillRect/>
          </a:stretch>
        </p:blipFill>
        <p:spPr>
          <a:xfrm>
            <a:off x="1779270" y="3302000"/>
            <a:ext cx="8115300" cy="3556000"/>
          </a:xfrm>
          <a:prstGeom prst="rect">
            <a:avLst/>
          </a:prstGeom>
        </p:spPr>
      </p:pic>
      <p:sp>
        <p:nvSpPr>
          <p:cNvPr id="2" name="Title 1">
            <a:extLst>
              <a:ext uri="{FF2B5EF4-FFF2-40B4-BE49-F238E27FC236}">
                <a16:creationId xmlns:a16="http://schemas.microsoft.com/office/drawing/2014/main" id="{C5336B9D-C169-254F-A929-6121A64F850A}"/>
              </a:ext>
            </a:extLst>
          </p:cNvPr>
          <p:cNvSpPr>
            <a:spLocks noGrp="1"/>
          </p:cNvSpPr>
          <p:nvPr>
            <p:ph type="title"/>
          </p:nvPr>
        </p:nvSpPr>
        <p:spPr/>
        <p:txBody>
          <a:bodyPr/>
          <a:lstStyle/>
          <a:p>
            <a:r>
              <a:rPr lang="en-US" dirty="0"/>
              <a:t>Can you change your program to say hello to you?</a:t>
            </a:r>
          </a:p>
        </p:txBody>
      </p:sp>
      <p:sp>
        <p:nvSpPr>
          <p:cNvPr id="3" name="Content Placeholder 2">
            <a:extLst>
              <a:ext uri="{FF2B5EF4-FFF2-40B4-BE49-F238E27FC236}">
                <a16:creationId xmlns:a16="http://schemas.microsoft.com/office/drawing/2014/main" id="{BC091405-7D02-AA42-AE24-DCEBD1218D64}"/>
              </a:ext>
            </a:extLst>
          </p:cNvPr>
          <p:cNvSpPr>
            <a:spLocks noGrp="1"/>
          </p:cNvSpPr>
          <p:nvPr>
            <p:ph idx="1"/>
          </p:nvPr>
        </p:nvSpPr>
        <p:spPr/>
        <p:txBody>
          <a:bodyPr/>
          <a:lstStyle/>
          <a:p>
            <a:r>
              <a:rPr lang="en-US" dirty="0"/>
              <a:t>Modify your program so it says hello to you</a:t>
            </a:r>
          </a:p>
          <a:p>
            <a:r>
              <a:rPr lang="en-US" dirty="0"/>
              <a:t>I changed my program to this:  </a:t>
            </a:r>
            <a:r>
              <a:rPr lang="en-US" b="1" dirty="0">
                <a:latin typeface="Consolas" panose="020B0609020204030204" pitchFamily="49" charset="0"/>
                <a:cs typeface="Consolas" panose="020B0609020204030204" pitchFamily="49" charset="0"/>
              </a:rPr>
              <a:t>print('hello </a:t>
            </a:r>
            <a:r>
              <a:rPr lang="en-US" b="1" dirty="0" err="1">
                <a:latin typeface="Consolas" panose="020B0609020204030204" pitchFamily="49" charset="0"/>
                <a:cs typeface="Consolas" panose="020B0609020204030204" pitchFamily="49" charset="0"/>
              </a:rPr>
              <a:t>clara</a:t>
            </a:r>
            <a:r>
              <a:rPr lang="en-US" b="1" dirty="0">
                <a:latin typeface="Consolas" panose="020B0609020204030204" pitchFamily="49" charset="0"/>
                <a:cs typeface="Consolas" panose="020B0609020204030204" pitchFamily="49" charset="0"/>
              </a:rPr>
              <a:t>!')</a:t>
            </a:r>
          </a:p>
          <a:p>
            <a:r>
              <a:rPr lang="en-US" dirty="0"/>
              <a:t>When you modify yours, use your name</a:t>
            </a:r>
          </a:p>
        </p:txBody>
      </p:sp>
      <p:cxnSp>
        <p:nvCxnSpPr>
          <p:cNvPr id="5" name="Straight Arrow Connector 4">
            <a:extLst>
              <a:ext uri="{FF2B5EF4-FFF2-40B4-BE49-F238E27FC236}">
                <a16:creationId xmlns:a16="http://schemas.microsoft.com/office/drawing/2014/main" id="{86933FE7-FCE9-2E4C-81AC-7EED773DFD17}"/>
              </a:ext>
            </a:extLst>
          </p:cNvPr>
          <p:cNvCxnSpPr>
            <a:cxnSpLocks/>
          </p:cNvCxnSpPr>
          <p:nvPr/>
        </p:nvCxnSpPr>
        <p:spPr>
          <a:xfrm flipH="1" flipV="1">
            <a:off x="8141970" y="4453890"/>
            <a:ext cx="2019300" cy="3579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303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46B769-A75C-534D-89E0-FB9D7229E5E2}"/>
              </a:ext>
            </a:extLst>
          </p:cNvPr>
          <p:cNvPicPr>
            <a:picLocks noChangeAspect="1"/>
          </p:cNvPicPr>
          <p:nvPr/>
        </p:nvPicPr>
        <p:blipFill>
          <a:blip r:embed="rId2"/>
          <a:stretch>
            <a:fillRect/>
          </a:stretch>
        </p:blipFill>
        <p:spPr>
          <a:xfrm>
            <a:off x="3524250" y="3105943"/>
            <a:ext cx="8115300" cy="3556000"/>
          </a:xfrm>
          <a:prstGeom prst="rect">
            <a:avLst/>
          </a:prstGeom>
        </p:spPr>
      </p:pic>
      <p:sp>
        <p:nvSpPr>
          <p:cNvPr id="2" name="Title 1">
            <a:extLst>
              <a:ext uri="{FF2B5EF4-FFF2-40B4-BE49-F238E27FC236}">
                <a16:creationId xmlns:a16="http://schemas.microsoft.com/office/drawing/2014/main" id="{E944ECD2-47AD-8C4E-B8E0-8BC1229D0BCF}"/>
              </a:ext>
            </a:extLst>
          </p:cNvPr>
          <p:cNvSpPr>
            <a:spLocks noGrp="1"/>
          </p:cNvSpPr>
          <p:nvPr>
            <p:ph type="title"/>
          </p:nvPr>
        </p:nvSpPr>
        <p:spPr/>
        <p:txBody>
          <a:bodyPr/>
          <a:lstStyle/>
          <a:p>
            <a:r>
              <a:rPr lang="en-US" dirty="0"/>
              <a:t>Run your program again</a:t>
            </a:r>
          </a:p>
        </p:txBody>
      </p:sp>
      <p:sp>
        <p:nvSpPr>
          <p:cNvPr id="3" name="Content Placeholder 2">
            <a:extLst>
              <a:ext uri="{FF2B5EF4-FFF2-40B4-BE49-F238E27FC236}">
                <a16:creationId xmlns:a16="http://schemas.microsoft.com/office/drawing/2014/main" id="{749B5AC7-68EF-FD40-969F-EADAA157EDBE}"/>
              </a:ext>
            </a:extLst>
          </p:cNvPr>
          <p:cNvSpPr>
            <a:spLocks noGrp="1"/>
          </p:cNvSpPr>
          <p:nvPr>
            <p:ph idx="1"/>
          </p:nvPr>
        </p:nvSpPr>
        <p:spPr>
          <a:xfrm>
            <a:off x="552450" y="1467725"/>
            <a:ext cx="10801350" cy="4351338"/>
          </a:xfrm>
        </p:spPr>
        <p:txBody>
          <a:bodyPr/>
          <a:lstStyle/>
          <a:p>
            <a:r>
              <a:rPr lang="en-US" dirty="0"/>
              <a:t>You can right-click on the editor and select </a:t>
            </a:r>
            <a:r>
              <a:rPr lang="en-US" b="1" dirty="0"/>
              <a:t>Run 'hello' </a:t>
            </a:r>
            <a:r>
              <a:rPr lang="en-US" dirty="0"/>
              <a:t>as before</a:t>
            </a:r>
          </a:p>
          <a:p>
            <a:r>
              <a:rPr lang="en-US" dirty="0"/>
              <a:t>Or, once you have run a program once, a green triangular play button appears in the icon bar</a:t>
            </a:r>
          </a:p>
          <a:p>
            <a:r>
              <a:rPr lang="en-US" dirty="0"/>
              <a:t>Click the green</a:t>
            </a:r>
          </a:p>
          <a:p>
            <a:pPr marL="0" indent="0">
              <a:buNone/>
            </a:pPr>
            <a:r>
              <a:rPr lang="en-US" dirty="0"/>
              <a:t>button to run your </a:t>
            </a:r>
          </a:p>
          <a:p>
            <a:pPr marL="0" indent="0">
              <a:buNone/>
            </a:pPr>
            <a:r>
              <a:rPr lang="en-US" dirty="0"/>
              <a:t>program again</a:t>
            </a:r>
          </a:p>
        </p:txBody>
      </p:sp>
      <p:cxnSp>
        <p:nvCxnSpPr>
          <p:cNvPr id="5" name="Straight Arrow Connector 4">
            <a:extLst>
              <a:ext uri="{FF2B5EF4-FFF2-40B4-BE49-F238E27FC236}">
                <a16:creationId xmlns:a16="http://schemas.microsoft.com/office/drawing/2014/main" id="{715EEBF7-374C-464D-AF6B-B0A71A4C3AC9}"/>
              </a:ext>
            </a:extLst>
          </p:cNvPr>
          <p:cNvCxnSpPr>
            <a:cxnSpLocks/>
          </p:cNvCxnSpPr>
          <p:nvPr/>
        </p:nvCxnSpPr>
        <p:spPr>
          <a:xfrm flipH="1" flipV="1">
            <a:off x="10162225" y="3726035"/>
            <a:ext cx="752474" cy="92860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97FF2AE-9272-C542-9D09-60A72E799D6A}"/>
              </a:ext>
            </a:extLst>
          </p:cNvPr>
          <p:cNvSpPr txBox="1"/>
          <p:nvPr/>
        </p:nvSpPr>
        <p:spPr>
          <a:xfrm>
            <a:off x="9566912" y="4752915"/>
            <a:ext cx="1943100" cy="646331"/>
          </a:xfrm>
          <a:prstGeom prst="rect">
            <a:avLst/>
          </a:prstGeom>
          <a:noFill/>
        </p:spPr>
        <p:txBody>
          <a:bodyPr wrap="square" rtlCol="0">
            <a:spAutoFit/>
          </a:bodyPr>
          <a:lstStyle/>
          <a:p>
            <a:r>
              <a:rPr lang="en-US" dirty="0">
                <a:solidFill>
                  <a:srgbClr val="FF0000"/>
                </a:solidFill>
              </a:rPr>
              <a:t>Click this to run  the program again</a:t>
            </a:r>
          </a:p>
        </p:txBody>
      </p:sp>
    </p:spTree>
    <p:extLst>
      <p:ext uri="{BB962C8B-B14F-4D97-AF65-F5344CB8AC3E}">
        <p14:creationId xmlns:p14="http://schemas.microsoft.com/office/powerpoint/2010/main" val="3504658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957717-1414-CB43-8E3B-6B0DBDEA6D5F}"/>
              </a:ext>
            </a:extLst>
          </p:cNvPr>
          <p:cNvPicPr>
            <a:picLocks noChangeAspect="1"/>
          </p:cNvPicPr>
          <p:nvPr/>
        </p:nvPicPr>
        <p:blipFill>
          <a:blip r:embed="rId2"/>
          <a:stretch>
            <a:fillRect/>
          </a:stretch>
        </p:blipFill>
        <p:spPr>
          <a:xfrm>
            <a:off x="4752975" y="690522"/>
            <a:ext cx="6982493" cy="5802353"/>
          </a:xfrm>
          <a:prstGeom prst="rect">
            <a:avLst/>
          </a:prstGeom>
        </p:spPr>
      </p:pic>
      <p:sp>
        <p:nvSpPr>
          <p:cNvPr id="2" name="Title 1">
            <a:extLst>
              <a:ext uri="{FF2B5EF4-FFF2-40B4-BE49-F238E27FC236}">
                <a16:creationId xmlns:a16="http://schemas.microsoft.com/office/drawing/2014/main" id="{60EB9FA6-06F8-9E40-BFF6-3A9EEC1A0F0D}"/>
              </a:ext>
            </a:extLst>
          </p:cNvPr>
          <p:cNvSpPr>
            <a:spLocks noGrp="1"/>
          </p:cNvSpPr>
          <p:nvPr>
            <p:ph type="title"/>
          </p:nvPr>
        </p:nvSpPr>
        <p:spPr/>
        <p:txBody>
          <a:bodyPr/>
          <a:lstStyle/>
          <a:p>
            <a:r>
              <a:rPr lang="en-US" dirty="0"/>
              <a:t>Output</a:t>
            </a:r>
          </a:p>
        </p:txBody>
      </p:sp>
      <p:sp>
        <p:nvSpPr>
          <p:cNvPr id="3" name="Content Placeholder 2">
            <a:extLst>
              <a:ext uri="{FF2B5EF4-FFF2-40B4-BE49-F238E27FC236}">
                <a16:creationId xmlns:a16="http://schemas.microsoft.com/office/drawing/2014/main" id="{75F73ACE-76F3-3646-82C5-CF263CFC2CFB}"/>
              </a:ext>
            </a:extLst>
          </p:cNvPr>
          <p:cNvSpPr>
            <a:spLocks noGrp="1"/>
          </p:cNvSpPr>
          <p:nvPr>
            <p:ph idx="1"/>
          </p:nvPr>
        </p:nvSpPr>
        <p:spPr>
          <a:xfrm>
            <a:off x="838200" y="1825625"/>
            <a:ext cx="3398520" cy="4351338"/>
          </a:xfrm>
        </p:spPr>
        <p:txBody>
          <a:bodyPr/>
          <a:lstStyle/>
          <a:p>
            <a:r>
              <a:rPr lang="en-US" dirty="0"/>
              <a:t>Look at the output - do you see the new message?</a:t>
            </a:r>
          </a:p>
        </p:txBody>
      </p:sp>
      <p:cxnSp>
        <p:nvCxnSpPr>
          <p:cNvPr id="6" name="Straight Arrow Connector 5">
            <a:extLst>
              <a:ext uri="{FF2B5EF4-FFF2-40B4-BE49-F238E27FC236}">
                <a16:creationId xmlns:a16="http://schemas.microsoft.com/office/drawing/2014/main" id="{DCB208F6-9D02-F042-8836-C8FEA9538FC5}"/>
              </a:ext>
            </a:extLst>
          </p:cNvPr>
          <p:cNvCxnSpPr>
            <a:cxnSpLocks/>
          </p:cNvCxnSpPr>
          <p:nvPr/>
        </p:nvCxnSpPr>
        <p:spPr>
          <a:xfrm flipV="1">
            <a:off x="3714750" y="5166360"/>
            <a:ext cx="1985010" cy="69314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DD4DF1-2713-7148-94F2-37F6B3996204}"/>
              </a:ext>
            </a:extLst>
          </p:cNvPr>
          <p:cNvSpPr txBox="1"/>
          <p:nvPr/>
        </p:nvSpPr>
        <p:spPr>
          <a:xfrm>
            <a:off x="952071" y="5674837"/>
            <a:ext cx="2762679" cy="369332"/>
          </a:xfrm>
          <a:prstGeom prst="rect">
            <a:avLst/>
          </a:prstGeom>
          <a:noFill/>
        </p:spPr>
        <p:txBody>
          <a:bodyPr wrap="none" rtlCol="0">
            <a:spAutoFit/>
          </a:bodyPr>
          <a:lstStyle/>
          <a:p>
            <a:r>
              <a:rPr lang="en-US" dirty="0"/>
              <a:t>This should say hello to you</a:t>
            </a:r>
          </a:p>
        </p:txBody>
      </p:sp>
    </p:spTree>
    <p:extLst>
      <p:ext uri="{BB962C8B-B14F-4D97-AF65-F5344CB8AC3E}">
        <p14:creationId xmlns:p14="http://schemas.microsoft.com/office/powerpoint/2010/main" val="27764537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396A-79FB-3047-93CF-8BEDF929C4F5}"/>
              </a:ext>
            </a:extLst>
          </p:cNvPr>
          <p:cNvSpPr>
            <a:spLocks noGrp="1"/>
          </p:cNvSpPr>
          <p:nvPr>
            <p:ph type="title"/>
          </p:nvPr>
        </p:nvSpPr>
        <p:spPr/>
        <p:txBody>
          <a:bodyPr/>
          <a:lstStyle/>
          <a:p>
            <a:r>
              <a:rPr lang="en-US" dirty="0"/>
              <a:t>Did it work? Do you have any questions?</a:t>
            </a:r>
          </a:p>
        </p:txBody>
      </p:sp>
      <p:sp>
        <p:nvSpPr>
          <p:cNvPr id="3" name="Content Placeholder 2">
            <a:extLst>
              <a:ext uri="{FF2B5EF4-FFF2-40B4-BE49-F238E27FC236}">
                <a16:creationId xmlns:a16="http://schemas.microsoft.com/office/drawing/2014/main" id="{3040DBDF-126F-C446-BD12-ACD0963BCC80}"/>
              </a:ext>
            </a:extLst>
          </p:cNvPr>
          <p:cNvSpPr>
            <a:spLocks noGrp="1"/>
          </p:cNvSpPr>
          <p:nvPr>
            <p:ph idx="1"/>
          </p:nvPr>
        </p:nvSpPr>
        <p:spPr/>
        <p:txBody>
          <a:bodyPr/>
          <a:lstStyle/>
          <a:p>
            <a:r>
              <a:rPr lang="en-US" dirty="0"/>
              <a:t>Please ask for help!</a:t>
            </a:r>
          </a:p>
          <a:p>
            <a:endParaRPr lang="en-US" dirty="0"/>
          </a:p>
          <a:p>
            <a:endParaRPr lang="en-US" dirty="0"/>
          </a:p>
        </p:txBody>
      </p:sp>
    </p:spTree>
    <p:extLst>
      <p:ext uri="{BB962C8B-B14F-4D97-AF65-F5344CB8AC3E}">
        <p14:creationId xmlns:p14="http://schemas.microsoft.com/office/powerpoint/2010/main" val="466223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44D26-46FC-3C45-BBB5-2E44AE5A243E}"/>
              </a:ext>
            </a:extLst>
          </p:cNvPr>
          <p:cNvSpPr>
            <a:spLocks noGrp="1"/>
          </p:cNvSpPr>
          <p:nvPr>
            <p:ph type="title"/>
          </p:nvPr>
        </p:nvSpPr>
        <p:spPr/>
        <p:txBody>
          <a:bodyPr/>
          <a:lstStyle/>
          <a:p>
            <a:r>
              <a:rPr lang="en-US" dirty="0"/>
              <a:t>Questions? Errors? Problems?</a:t>
            </a:r>
          </a:p>
        </p:txBody>
      </p:sp>
      <p:sp>
        <p:nvSpPr>
          <p:cNvPr id="3" name="Content Placeholder 2">
            <a:extLst>
              <a:ext uri="{FF2B5EF4-FFF2-40B4-BE49-F238E27FC236}">
                <a16:creationId xmlns:a16="http://schemas.microsoft.com/office/drawing/2014/main" id="{8E0A399F-F394-524B-A51A-0C62BC88A5B7}"/>
              </a:ext>
            </a:extLst>
          </p:cNvPr>
          <p:cNvSpPr>
            <a:spLocks noGrp="1"/>
          </p:cNvSpPr>
          <p:nvPr>
            <p:ph idx="1"/>
          </p:nvPr>
        </p:nvSpPr>
        <p:spPr>
          <a:xfrm>
            <a:off x="838200" y="1605330"/>
            <a:ext cx="10515600" cy="4900978"/>
          </a:xfrm>
        </p:spPr>
        <p:txBody>
          <a:bodyPr>
            <a:normAutofit fontScale="92500" lnSpcReduction="20000"/>
          </a:bodyPr>
          <a:lstStyle/>
          <a:p>
            <a:r>
              <a:rPr lang="en-US" dirty="0"/>
              <a:t>Programming is complicated</a:t>
            </a:r>
          </a:p>
          <a:p>
            <a:r>
              <a:rPr lang="en-US" dirty="0"/>
              <a:t>Everyone's computer is different, so you might run into errors or unexpected behavior</a:t>
            </a:r>
          </a:p>
          <a:p>
            <a:r>
              <a:rPr lang="en-US" dirty="0"/>
              <a:t>It’s very, very rare for a program to work perfectly the first time – even for professional programmers </a:t>
            </a:r>
          </a:p>
          <a:p>
            <a:r>
              <a:rPr lang="en-US" dirty="0"/>
              <a:t>And that's expected!  </a:t>
            </a:r>
          </a:p>
          <a:p>
            <a:r>
              <a:rPr lang="en-US" dirty="0"/>
              <a:t>So please don't feel bad if your program doesn't work the first (or second or third or fourth…) time, or you see some weird error message</a:t>
            </a:r>
          </a:p>
          <a:p>
            <a:r>
              <a:rPr lang="en-US" dirty="0"/>
              <a:t>IT professionals are paid to fix problems so running into problems, and figuring out how to fix them, is good practice</a:t>
            </a:r>
          </a:p>
          <a:p>
            <a:r>
              <a:rPr lang="en-US" dirty="0"/>
              <a:t>So if something doesn't work, or doesn't look right...</a:t>
            </a:r>
          </a:p>
          <a:p>
            <a:pPr lvl="1"/>
            <a:r>
              <a:rPr lang="en-US" dirty="0"/>
              <a:t>Review and see if you can figure out what's wrong</a:t>
            </a:r>
          </a:p>
          <a:p>
            <a:pPr lvl="1"/>
            <a:r>
              <a:rPr lang="en-US" dirty="0"/>
              <a:t>If you can't fix it, or are still concerned, </a:t>
            </a:r>
            <a:r>
              <a:rPr lang="en-US" b="1" dirty="0"/>
              <a:t>ask for help!</a:t>
            </a:r>
          </a:p>
        </p:txBody>
      </p:sp>
    </p:spTree>
    <p:extLst>
      <p:ext uri="{BB962C8B-B14F-4D97-AF65-F5344CB8AC3E}">
        <p14:creationId xmlns:p14="http://schemas.microsoft.com/office/powerpoint/2010/main" val="768408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373DE-083E-E846-B7F8-CB132115BC01}"/>
              </a:ext>
            </a:extLst>
          </p:cNvPr>
          <p:cNvSpPr>
            <a:spLocks noGrp="1"/>
          </p:cNvSpPr>
          <p:nvPr>
            <p:ph type="title"/>
          </p:nvPr>
        </p:nvSpPr>
        <p:spPr/>
        <p:txBody>
          <a:bodyPr/>
          <a:lstStyle/>
          <a:p>
            <a:r>
              <a:rPr lang="en-US" dirty="0"/>
              <a:t>Questions, any time? Please get in touch!</a:t>
            </a:r>
          </a:p>
        </p:txBody>
      </p:sp>
      <p:sp>
        <p:nvSpPr>
          <p:cNvPr id="3" name="Content Placeholder 2">
            <a:extLst>
              <a:ext uri="{FF2B5EF4-FFF2-40B4-BE49-F238E27FC236}">
                <a16:creationId xmlns:a16="http://schemas.microsoft.com/office/drawing/2014/main" id="{6094E36E-D3A0-744C-9735-E0C228BB9B49}"/>
              </a:ext>
            </a:extLst>
          </p:cNvPr>
          <p:cNvSpPr>
            <a:spLocks noGrp="1"/>
          </p:cNvSpPr>
          <p:nvPr>
            <p:ph idx="1"/>
          </p:nvPr>
        </p:nvSpPr>
        <p:spPr/>
        <p:txBody>
          <a:bodyPr>
            <a:normAutofit fontScale="92500" lnSpcReduction="20000"/>
          </a:bodyPr>
          <a:lstStyle/>
          <a:p>
            <a:r>
              <a:rPr lang="en-US" dirty="0"/>
              <a:t>email me: </a:t>
            </a:r>
            <a:r>
              <a:rPr lang="en-US" dirty="0">
                <a:hlinkClick r:id="rId2"/>
              </a:rPr>
              <a:t>clara.james@minneapolis.edu</a:t>
            </a:r>
            <a:endParaRPr lang="en-US" dirty="0"/>
          </a:p>
          <a:p>
            <a:r>
              <a:rPr lang="en-US" dirty="0"/>
              <a:t>Come to open lab held every Wednesday 12.30-1.30 via Zoom, link in D2L. All welcome, any time during open lab, no appointment needed</a:t>
            </a:r>
          </a:p>
          <a:p>
            <a:pPr lvl="1"/>
            <a:r>
              <a:rPr lang="en-US" dirty="0"/>
              <a:t>Even if you don't have questions, you are welcome to join </a:t>
            </a:r>
          </a:p>
          <a:p>
            <a:r>
              <a:rPr lang="en-US" dirty="0"/>
              <a:t>Email me to set up an appointment for a Zoom session</a:t>
            </a:r>
          </a:p>
          <a:p>
            <a:r>
              <a:rPr lang="en-US" dirty="0"/>
              <a:t>Text or call me: 612 460 1159</a:t>
            </a:r>
          </a:p>
          <a:p>
            <a:r>
              <a:rPr lang="en-US" dirty="0"/>
              <a:t>Message me on Slack - join the </a:t>
            </a:r>
            <a:r>
              <a:rPr lang="en-US" dirty="0">
                <a:hlinkClick r:id="rId3"/>
              </a:rPr>
              <a:t>https://mctc-itec.slack.com/</a:t>
            </a:r>
            <a:r>
              <a:rPr lang="en-US" dirty="0"/>
              <a:t> group with your school email, or email me for an invite with another email</a:t>
            </a:r>
          </a:p>
          <a:p>
            <a:r>
              <a:rPr lang="en-US" b="1" dirty="0"/>
              <a:t>Tutoring: the Academic Success Center has tutors who can help with your assignments</a:t>
            </a:r>
          </a:p>
          <a:p>
            <a:r>
              <a:rPr lang="en-US" b="1" dirty="0"/>
              <a:t>We are here to help you – so please ask for help if you need!</a:t>
            </a:r>
            <a:endParaRPr lang="en-US" dirty="0"/>
          </a:p>
          <a:p>
            <a:endParaRPr lang="en-US" dirty="0"/>
          </a:p>
        </p:txBody>
      </p:sp>
    </p:spTree>
    <p:extLst>
      <p:ext uri="{BB962C8B-B14F-4D97-AF65-F5344CB8AC3E}">
        <p14:creationId xmlns:p14="http://schemas.microsoft.com/office/powerpoint/2010/main" val="20966898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03B3-EEC7-7E4C-89C8-5D3FA658F391}"/>
              </a:ext>
            </a:extLst>
          </p:cNvPr>
          <p:cNvSpPr>
            <a:spLocks noGrp="1"/>
          </p:cNvSpPr>
          <p:nvPr>
            <p:ph type="title"/>
          </p:nvPr>
        </p:nvSpPr>
        <p:spPr/>
        <p:txBody>
          <a:bodyPr/>
          <a:lstStyle/>
          <a:p>
            <a:r>
              <a:rPr lang="en-US" dirty="0"/>
              <a:t>Lab 1 – Due Sunday</a:t>
            </a:r>
          </a:p>
        </p:txBody>
      </p:sp>
      <p:sp>
        <p:nvSpPr>
          <p:cNvPr id="3" name="Content Placeholder 2">
            <a:extLst>
              <a:ext uri="{FF2B5EF4-FFF2-40B4-BE49-F238E27FC236}">
                <a16:creationId xmlns:a16="http://schemas.microsoft.com/office/drawing/2014/main" id="{CED95665-444F-A04A-B606-AE02B6BA2B11}"/>
              </a:ext>
            </a:extLst>
          </p:cNvPr>
          <p:cNvSpPr>
            <a:spLocks noGrp="1"/>
          </p:cNvSpPr>
          <p:nvPr>
            <p:ph idx="1"/>
          </p:nvPr>
        </p:nvSpPr>
        <p:spPr>
          <a:xfrm>
            <a:off x="838200" y="1825625"/>
            <a:ext cx="5458460" cy="4351338"/>
          </a:xfrm>
        </p:spPr>
        <p:txBody>
          <a:bodyPr>
            <a:normAutofit/>
          </a:bodyPr>
          <a:lstStyle/>
          <a:p>
            <a:r>
              <a:rPr lang="en-US" dirty="0"/>
              <a:t>In D2L, go to Materials &gt; Content &gt; Week 1</a:t>
            </a:r>
          </a:p>
          <a:p>
            <a:r>
              <a:rPr lang="en-US" dirty="0"/>
              <a:t>Open </a:t>
            </a:r>
            <a:r>
              <a:rPr lang="en-US" b="1" dirty="0"/>
              <a:t>Lab 1 – Class Setup</a:t>
            </a:r>
            <a:endParaRPr lang="en-US" dirty="0"/>
          </a:p>
          <a:p>
            <a:r>
              <a:rPr lang="en-US" dirty="0"/>
              <a:t>This week, your lab is making sure you have everything set up for the class</a:t>
            </a:r>
          </a:p>
          <a:p>
            <a:pPr lvl="1"/>
            <a:r>
              <a:rPr lang="en-US" dirty="0"/>
              <a:t>Usually, labs are programming tasks</a:t>
            </a:r>
          </a:p>
          <a:p>
            <a:endParaRPr lang="en-US" dirty="0"/>
          </a:p>
        </p:txBody>
      </p:sp>
      <p:pic>
        <p:nvPicPr>
          <p:cNvPr id="4" name="Picture 3">
            <a:extLst>
              <a:ext uri="{FF2B5EF4-FFF2-40B4-BE49-F238E27FC236}">
                <a16:creationId xmlns:a16="http://schemas.microsoft.com/office/drawing/2014/main" id="{9EAB1DE9-FB35-8B4F-A654-10A438109DC7}"/>
              </a:ext>
            </a:extLst>
          </p:cNvPr>
          <p:cNvPicPr>
            <a:picLocks noChangeAspect="1"/>
          </p:cNvPicPr>
          <p:nvPr/>
        </p:nvPicPr>
        <p:blipFill>
          <a:blip r:embed="rId2"/>
          <a:stretch>
            <a:fillRect/>
          </a:stretch>
        </p:blipFill>
        <p:spPr>
          <a:xfrm>
            <a:off x="6537960" y="740893"/>
            <a:ext cx="5458460" cy="3687121"/>
          </a:xfrm>
          <a:prstGeom prst="rect">
            <a:avLst/>
          </a:prstGeom>
        </p:spPr>
      </p:pic>
      <p:sp>
        <p:nvSpPr>
          <p:cNvPr id="5" name="Content Placeholder 2">
            <a:extLst>
              <a:ext uri="{FF2B5EF4-FFF2-40B4-BE49-F238E27FC236}">
                <a16:creationId xmlns:a16="http://schemas.microsoft.com/office/drawing/2014/main" id="{DB68860A-689D-4840-84BE-56CA5394A9E8}"/>
              </a:ext>
            </a:extLst>
          </p:cNvPr>
          <p:cNvSpPr txBox="1">
            <a:spLocks/>
          </p:cNvSpPr>
          <p:nvPr/>
        </p:nvSpPr>
        <p:spPr>
          <a:xfrm>
            <a:off x="838200" y="4947761"/>
            <a:ext cx="10866120" cy="1910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Make sure you've done all the items, and upload a message to the Lab 1 Assignment Dropbox letting me know </a:t>
            </a:r>
          </a:p>
          <a:p>
            <a:r>
              <a:rPr lang="en-US" dirty="0"/>
              <a:t>The assignment </a:t>
            </a:r>
            <a:r>
              <a:rPr lang="en-US" dirty="0" err="1"/>
              <a:t>dropboxes</a:t>
            </a:r>
            <a:r>
              <a:rPr lang="en-US" dirty="0"/>
              <a:t> are in D2L, under Assessments &gt; Assignments </a:t>
            </a:r>
          </a:p>
          <a:p>
            <a:endParaRPr lang="en-US" dirty="0"/>
          </a:p>
        </p:txBody>
      </p:sp>
    </p:spTree>
    <p:extLst>
      <p:ext uri="{BB962C8B-B14F-4D97-AF65-F5344CB8AC3E}">
        <p14:creationId xmlns:p14="http://schemas.microsoft.com/office/powerpoint/2010/main" val="1891968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03B3-EEC7-7E4C-89C8-5D3FA658F391}"/>
              </a:ext>
            </a:extLst>
          </p:cNvPr>
          <p:cNvSpPr>
            <a:spLocks noGrp="1"/>
          </p:cNvSpPr>
          <p:nvPr>
            <p:ph type="title"/>
          </p:nvPr>
        </p:nvSpPr>
        <p:spPr/>
        <p:txBody>
          <a:bodyPr/>
          <a:lstStyle/>
          <a:p>
            <a:r>
              <a:rPr lang="en-US" dirty="0"/>
              <a:t>Lab 1 Tasks</a:t>
            </a:r>
          </a:p>
        </p:txBody>
      </p:sp>
      <p:sp>
        <p:nvSpPr>
          <p:cNvPr id="3" name="Content Placeholder 2">
            <a:extLst>
              <a:ext uri="{FF2B5EF4-FFF2-40B4-BE49-F238E27FC236}">
                <a16:creationId xmlns:a16="http://schemas.microsoft.com/office/drawing/2014/main" id="{CED95665-444F-A04A-B606-AE02B6BA2B11}"/>
              </a:ext>
            </a:extLst>
          </p:cNvPr>
          <p:cNvSpPr>
            <a:spLocks noGrp="1"/>
          </p:cNvSpPr>
          <p:nvPr>
            <p:ph idx="1"/>
          </p:nvPr>
        </p:nvSpPr>
        <p:spPr>
          <a:xfrm>
            <a:off x="838200" y="1439087"/>
            <a:ext cx="10515600" cy="5266513"/>
          </a:xfrm>
        </p:spPr>
        <p:txBody>
          <a:bodyPr>
            <a:normAutofit fontScale="62500" lnSpcReduction="20000"/>
          </a:bodyPr>
          <a:lstStyle/>
          <a:p>
            <a:r>
              <a:rPr lang="en-US" b="1" dirty="0"/>
              <a:t>Instructions:</a:t>
            </a:r>
            <a:endParaRPr lang="en-US" dirty="0"/>
          </a:p>
          <a:p>
            <a:r>
              <a:rPr lang="en-US" dirty="0"/>
              <a:t>Make sure you have the textbook, or you've bookmarked/downloaded the online version</a:t>
            </a:r>
          </a:p>
          <a:p>
            <a:r>
              <a:rPr lang="en-US" dirty="0"/>
              <a:t>Read the introduction to the textbook. </a:t>
            </a:r>
            <a:r>
              <a:rPr lang="en-US" dirty="0">
                <a:hlinkClick r:id="rId2"/>
              </a:rPr>
              <a:t>https://automatetheboringstuff.com/2e/chapter0/</a:t>
            </a:r>
            <a:r>
              <a:rPr lang="en-US" dirty="0"/>
              <a:t> Skip the </a:t>
            </a:r>
            <a:r>
              <a:rPr lang="en-US" i="1" dirty="0"/>
              <a:t>Installing Mu, Starting Mu, Starting IDLE, Installing 3rd Party Modules</a:t>
            </a:r>
            <a:r>
              <a:rPr lang="en-US" dirty="0"/>
              <a:t> sections. Mu and IDLE are both Python editors. In this class, we'll install and use PyCharm instead.</a:t>
            </a:r>
          </a:p>
          <a:p>
            <a:r>
              <a:rPr lang="en-US" dirty="0"/>
              <a:t>Make sure you have access to a Python development environment, either on your own computer, or you can access the Academic Success Center labs. If you prefer to use your own computer, install all the required software (Python and PyCharm Community Edition). Instructions for installing on your own computer are are in this PowerPoint </a:t>
            </a:r>
            <a:r>
              <a:rPr lang="en-US" dirty="0">
                <a:hlinkClick r:id="rId3"/>
              </a:rPr>
              <a:t>Week 1, Introduction</a:t>
            </a:r>
            <a:r>
              <a:rPr lang="en-US" dirty="0"/>
              <a:t> and the accompanying videos.   </a:t>
            </a:r>
          </a:p>
          <a:p>
            <a:r>
              <a:rPr lang="en-US" dirty="0"/>
              <a:t>Make sure you can run the Python Hello World program.</a:t>
            </a:r>
          </a:p>
          <a:p>
            <a:r>
              <a:rPr lang="en-US" dirty="0"/>
              <a:t>Read the entire syllabus.</a:t>
            </a:r>
          </a:p>
          <a:p>
            <a:r>
              <a:rPr lang="en-US" dirty="0"/>
              <a:t>Make sure you know what the activities and assignments are for each week.</a:t>
            </a:r>
          </a:p>
          <a:p>
            <a:r>
              <a:rPr lang="en-US" dirty="0"/>
              <a:t>Finally, think about any questions or concerns about the class.</a:t>
            </a:r>
          </a:p>
          <a:p>
            <a:r>
              <a:rPr lang="en-US" b="1" dirty="0"/>
              <a:t>To submit: </a:t>
            </a:r>
            <a:endParaRPr lang="en-US" dirty="0"/>
          </a:p>
          <a:p>
            <a:r>
              <a:rPr lang="en-US" dirty="0"/>
              <a:t>Write</a:t>
            </a:r>
          </a:p>
          <a:p>
            <a:pPr lvl="1"/>
            <a:r>
              <a:rPr lang="en-US" dirty="0"/>
              <a:t>a short message confirming that you've done all the tasks above</a:t>
            </a:r>
          </a:p>
          <a:p>
            <a:pPr lvl="1"/>
            <a:r>
              <a:rPr lang="en-US" dirty="0"/>
              <a:t>any questions or concerns you have </a:t>
            </a:r>
          </a:p>
          <a:p>
            <a:r>
              <a:rPr lang="en-US" dirty="0"/>
              <a:t>Upload this message to the Lab 1 assignment </a:t>
            </a:r>
            <a:r>
              <a:rPr lang="en-US" dirty="0" err="1"/>
              <a:t>dropbox</a:t>
            </a:r>
            <a:r>
              <a:rPr lang="en-US" dirty="0"/>
              <a:t> here: </a:t>
            </a:r>
            <a:r>
              <a:rPr lang="en-US" dirty="0">
                <a:hlinkClick r:id="rId4"/>
              </a:rPr>
              <a:t>Lab 1 - Class Setup</a:t>
            </a:r>
            <a:endParaRPr lang="en-US" dirty="0"/>
          </a:p>
        </p:txBody>
      </p:sp>
    </p:spTree>
    <p:extLst>
      <p:ext uri="{BB962C8B-B14F-4D97-AF65-F5344CB8AC3E}">
        <p14:creationId xmlns:p14="http://schemas.microsoft.com/office/powerpoint/2010/main" val="185064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295B-7C7D-EA48-AD13-EB596C725B65}"/>
              </a:ext>
            </a:extLst>
          </p:cNvPr>
          <p:cNvSpPr>
            <a:spLocks noGrp="1"/>
          </p:cNvSpPr>
          <p:nvPr>
            <p:ph type="title"/>
          </p:nvPr>
        </p:nvSpPr>
        <p:spPr>
          <a:xfrm>
            <a:off x="423333" y="365124"/>
            <a:ext cx="10515600" cy="1325563"/>
          </a:xfrm>
        </p:spPr>
        <p:txBody>
          <a:bodyPr/>
          <a:lstStyle/>
          <a:p>
            <a:r>
              <a:rPr lang="en-US" dirty="0"/>
              <a:t>Textbook</a:t>
            </a:r>
          </a:p>
        </p:txBody>
      </p:sp>
      <p:sp>
        <p:nvSpPr>
          <p:cNvPr id="3" name="Content Placeholder 2">
            <a:extLst>
              <a:ext uri="{FF2B5EF4-FFF2-40B4-BE49-F238E27FC236}">
                <a16:creationId xmlns:a16="http://schemas.microsoft.com/office/drawing/2014/main" id="{9E80D714-3FF0-2542-B3F3-BFB5E6D3B696}"/>
              </a:ext>
            </a:extLst>
          </p:cNvPr>
          <p:cNvSpPr>
            <a:spLocks noGrp="1"/>
          </p:cNvSpPr>
          <p:nvPr>
            <p:ph idx="1"/>
          </p:nvPr>
        </p:nvSpPr>
        <p:spPr>
          <a:xfrm>
            <a:off x="423333" y="1825625"/>
            <a:ext cx="6214534" cy="4351338"/>
          </a:xfrm>
        </p:spPr>
        <p:txBody>
          <a:bodyPr>
            <a:normAutofit/>
          </a:bodyPr>
          <a:lstStyle/>
          <a:p>
            <a:r>
              <a:rPr lang="en-US" dirty="0"/>
              <a:t>Free online, 2</a:t>
            </a:r>
            <a:r>
              <a:rPr lang="en-US" baseline="30000" dirty="0"/>
              <a:t>nd</a:t>
            </a:r>
            <a:r>
              <a:rPr lang="en-US" dirty="0"/>
              <a:t> edition</a:t>
            </a:r>
          </a:p>
          <a:p>
            <a:r>
              <a:rPr lang="en-US" dirty="0">
                <a:hlinkClick r:id="rId2"/>
              </a:rPr>
              <a:t>https://automatetheboringstuff.com/</a:t>
            </a:r>
            <a:r>
              <a:rPr lang="en-US" dirty="0"/>
              <a:t> </a:t>
            </a:r>
          </a:p>
          <a:p>
            <a:r>
              <a:rPr lang="en-US" dirty="0"/>
              <a:t>Print copies (not free) at the bookstore</a:t>
            </a:r>
          </a:p>
          <a:p>
            <a:endParaRPr lang="en-US" dirty="0"/>
          </a:p>
          <a:p>
            <a:r>
              <a:rPr lang="en-US" dirty="0"/>
              <a:t>First half: Python programming basics</a:t>
            </a:r>
          </a:p>
          <a:p>
            <a:r>
              <a:rPr lang="en-US" dirty="0"/>
              <a:t>Second half: doing useful things with Python</a:t>
            </a:r>
          </a:p>
        </p:txBody>
      </p:sp>
      <p:pic>
        <p:nvPicPr>
          <p:cNvPr id="4" name="Picture 3">
            <a:extLst>
              <a:ext uri="{FF2B5EF4-FFF2-40B4-BE49-F238E27FC236}">
                <a16:creationId xmlns:a16="http://schemas.microsoft.com/office/drawing/2014/main" id="{F6B0A4C7-4A4F-454B-8391-E03243A6376D}"/>
              </a:ext>
            </a:extLst>
          </p:cNvPr>
          <p:cNvPicPr>
            <a:picLocks noChangeAspect="1"/>
          </p:cNvPicPr>
          <p:nvPr/>
        </p:nvPicPr>
        <p:blipFill>
          <a:blip r:embed="rId3"/>
          <a:stretch>
            <a:fillRect/>
          </a:stretch>
        </p:blipFill>
        <p:spPr>
          <a:xfrm>
            <a:off x="6637867" y="1027906"/>
            <a:ext cx="5294054" cy="4794778"/>
          </a:xfrm>
          <a:prstGeom prst="rect">
            <a:avLst/>
          </a:prstGeom>
        </p:spPr>
      </p:pic>
    </p:spTree>
    <p:extLst>
      <p:ext uri="{BB962C8B-B14F-4D97-AF65-F5344CB8AC3E}">
        <p14:creationId xmlns:p14="http://schemas.microsoft.com/office/powerpoint/2010/main" val="37059291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4C8CB-0575-5E4C-B3EC-BE2419F8F893}"/>
              </a:ext>
            </a:extLst>
          </p:cNvPr>
          <p:cNvSpPr>
            <a:spLocks noGrp="1"/>
          </p:cNvSpPr>
          <p:nvPr>
            <p:ph type="title"/>
          </p:nvPr>
        </p:nvSpPr>
        <p:spPr/>
        <p:txBody>
          <a:bodyPr/>
          <a:lstStyle/>
          <a:p>
            <a:r>
              <a:rPr lang="en-US" dirty="0"/>
              <a:t>Wrap Up</a:t>
            </a:r>
          </a:p>
        </p:txBody>
      </p:sp>
      <p:sp>
        <p:nvSpPr>
          <p:cNvPr id="3" name="Content Placeholder 2">
            <a:extLst>
              <a:ext uri="{FF2B5EF4-FFF2-40B4-BE49-F238E27FC236}">
                <a16:creationId xmlns:a16="http://schemas.microsoft.com/office/drawing/2014/main" id="{0687149F-7C6F-154D-93C7-75240C08AFB6}"/>
              </a:ext>
            </a:extLst>
          </p:cNvPr>
          <p:cNvSpPr>
            <a:spLocks noGrp="1"/>
          </p:cNvSpPr>
          <p:nvPr>
            <p:ph idx="1"/>
          </p:nvPr>
        </p:nvSpPr>
        <p:spPr/>
        <p:txBody>
          <a:bodyPr/>
          <a:lstStyle/>
          <a:p>
            <a:r>
              <a:rPr lang="en-US" dirty="0"/>
              <a:t>Thank you!</a:t>
            </a:r>
          </a:p>
          <a:p>
            <a:endParaRPr lang="en-US" dirty="0"/>
          </a:p>
          <a:p>
            <a:r>
              <a:rPr lang="en-US" dirty="0"/>
              <a:t>Contact me if you have any questions or concerns</a:t>
            </a:r>
          </a:p>
          <a:p>
            <a:endParaRPr lang="en-US" dirty="0"/>
          </a:p>
          <a:p>
            <a:r>
              <a:rPr lang="en-US" dirty="0"/>
              <a:t>Next week: we'll add more instructions to our programs and start working towards writing programs that do more interesting things</a:t>
            </a:r>
          </a:p>
          <a:p>
            <a:endParaRPr lang="en-US" dirty="0"/>
          </a:p>
          <a:p>
            <a:r>
              <a:rPr lang="en-US" dirty="0"/>
              <a:t>See you same time next week!</a:t>
            </a:r>
          </a:p>
        </p:txBody>
      </p:sp>
    </p:spTree>
    <p:extLst>
      <p:ext uri="{BB962C8B-B14F-4D97-AF65-F5344CB8AC3E}">
        <p14:creationId xmlns:p14="http://schemas.microsoft.com/office/powerpoint/2010/main" val="4144752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00510-9AA6-824B-B31E-F18F4CAEE306}"/>
              </a:ext>
            </a:extLst>
          </p:cNvPr>
          <p:cNvSpPr>
            <a:spLocks noGrp="1"/>
          </p:cNvSpPr>
          <p:nvPr>
            <p:ph type="title"/>
          </p:nvPr>
        </p:nvSpPr>
        <p:spPr/>
        <p:txBody>
          <a:bodyPr/>
          <a:lstStyle/>
          <a:p>
            <a:r>
              <a:rPr lang="en-US" dirty="0"/>
              <a:t>Programming</a:t>
            </a:r>
          </a:p>
        </p:txBody>
      </p:sp>
      <p:sp>
        <p:nvSpPr>
          <p:cNvPr id="3" name="Content Placeholder 2">
            <a:extLst>
              <a:ext uri="{FF2B5EF4-FFF2-40B4-BE49-F238E27FC236}">
                <a16:creationId xmlns:a16="http://schemas.microsoft.com/office/drawing/2014/main" id="{B924C508-163C-AF4B-9709-FF9484DD5EA7}"/>
              </a:ext>
            </a:extLst>
          </p:cNvPr>
          <p:cNvSpPr>
            <a:spLocks noGrp="1"/>
          </p:cNvSpPr>
          <p:nvPr>
            <p:ph idx="1"/>
          </p:nvPr>
        </p:nvSpPr>
        <p:spPr/>
        <p:txBody>
          <a:bodyPr/>
          <a:lstStyle/>
          <a:p>
            <a:r>
              <a:rPr lang="en-US" dirty="0"/>
              <a:t>Software applications are everywhere</a:t>
            </a:r>
          </a:p>
          <a:p>
            <a:pPr lvl="1"/>
            <a:r>
              <a:rPr lang="en-US" dirty="0"/>
              <a:t>Websites, mobile apps, applications on your computer, in cars, televisions, video games, smart watches/thermostats/cameras....</a:t>
            </a:r>
          </a:p>
          <a:p>
            <a:pPr lvl="1"/>
            <a:r>
              <a:rPr lang="en-US" dirty="0"/>
              <a:t>Computers, cellphones, other electronics can't do anything without software</a:t>
            </a:r>
          </a:p>
          <a:p>
            <a:pPr lvl="1"/>
            <a:r>
              <a:rPr lang="en-US" b="1" dirty="0"/>
              <a:t>Software</a:t>
            </a:r>
            <a:r>
              <a:rPr lang="en-US" dirty="0"/>
              <a:t> is the instructions that tell a computer what to do</a:t>
            </a:r>
          </a:p>
          <a:p>
            <a:pPr lvl="1"/>
            <a:r>
              <a:rPr lang="en-US" b="1" dirty="0"/>
              <a:t>Programming</a:t>
            </a:r>
            <a:r>
              <a:rPr lang="en-US" dirty="0"/>
              <a:t> or </a:t>
            </a:r>
            <a:r>
              <a:rPr lang="en-US" b="1" dirty="0"/>
              <a:t>software engineering </a:t>
            </a:r>
            <a:r>
              <a:rPr lang="en-US" dirty="0"/>
              <a:t>is writing the instructions - programming </a:t>
            </a:r>
            <a:r>
              <a:rPr lang="en-US" b="1" dirty="0"/>
              <a:t>code</a:t>
            </a:r>
            <a:r>
              <a:rPr lang="en-US" dirty="0"/>
              <a:t> - for software</a:t>
            </a:r>
          </a:p>
          <a:p>
            <a:pPr lvl="1"/>
            <a:r>
              <a:rPr lang="en-US" dirty="0"/>
              <a:t>There are many different </a:t>
            </a:r>
            <a:r>
              <a:rPr lang="en-US" b="1" dirty="0"/>
              <a:t>programming languages</a:t>
            </a:r>
            <a:r>
              <a:rPr lang="en-US" dirty="0"/>
              <a:t>, each used for different types of software</a:t>
            </a:r>
          </a:p>
        </p:txBody>
      </p:sp>
    </p:spTree>
    <p:extLst>
      <p:ext uri="{BB962C8B-B14F-4D97-AF65-F5344CB8AC3E}">
        <p14:creationId xmlns:p14="http://schemas.microsoft.com/office/powerpoint/2010/main" val="1537854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D65D6-A717-7B41-ACE0-E03A6C62CB5C}"/>
              </a:ext>
            </a:extLst>
          </p:cNvPr>
          <p:cNvSpPr>
            <a:spLocks noGrp="1"/>
          </p:cNvSpPr>
          <p:nvPr>
            <p:ph type="title"/>
          </p:nvPr>
        </p:nvSpPr>
        <p:spPr/>
        <p:txBody>
          <a:bodyPr/>
          <a:lstStyle/>
          <a:p>
            <a:r>
              <a:rPr lang="en-US" dirty="0"/>
              <a:t>Many different programming languages</a:t>
            </a:r>
          </a:p>
        </p:txBody>
      </p:sp>
      <p:sp>
        <p:nvSpPr>
          <p:cNvPr id="3" name="Content Placeholder 2">
            <a:extLst>
              <a:ext uri="{FF2B5EF4-FFF2-40B4-BE49-F238E27FC236}">
                <a16:creationId xmlns:a16="http://schemas.microsoft.com/office/drawing/2014/main" id="{B10D5AAC-300F-E844-BB24-CF2DFEB43995}"/>
              </a:ext>
            </a:extLst>
          </p:cNvPr>
          <p:cNvSpPr>
            <a:spLocks noGrp="1"/>
          </p:cNvSpPr>
          <p:nvPr>
            <p:ph idx="1"/>
          </p:nvPr>
        </p:nvSpPr>
        <p:spPr/>
        <p:txBody>
          <a:bodyPr>
            <a:normAutofit fontScale="92500" lnSpcReduction="20000"/>
          </a:bodyPr>
          <a:lstStyle/>
          <a:p>
            <a:r>
              <a:rPr lang="en-US" dirty="0"/>
              <a:t>Windows desktop applications can be written in </a:t>
            </a:r>
            <a:r>
              <a:rPr lang="en-US" b="1" dirty="0"/>
              <a:t>C# </a:t>
            </a:r>
            <a:r>
              <a:rPr lang="en-US" dirty="0"/>
              <a:t>or </a:t>
            </a:r>
            <a:r>
              <a:rPr lang="en-US" b="1" dirty="0"/>
              <a:t>C++</a:t>
            </a:r>
            <a:r>
              <a:rPr lang="en-US" dirty="0"/>
              <a:t> or </a:t>
            </a:r>
            <a:r>
              <a:rPr lang="en-US" b="1" dirty="0"/>
              <a:t>Java</a:t>
            </a:r>
            <a:r>
              <a:rPr lang="en-US" dirty="0"/>
              <a:t> (or one of many other languages)</a:t>
            </a:r>
          </a:p>
          <a:p>
            <a:r>
              <a:rPr lang="en-US" dirty="0"/>
              <a:t>Android apps are written in </a:t>
            </a:r>
            <a:r>
              <a:rPr lang="en-US" b="1" dirty="0"/>
              <a:t>Java </a:t>
            </a:r>
            <a:r>
              <a:rPr lang="en-US" dirty="0"/>
              <a:t>or </a:t>
            </a:r>
            <a:r>
              <a:rPr lang="en-US" b="1" dirty="0"/>
              <a:t>Kotlin</a:t>
            </a:r>
          </a:p>
          <a:p>
            <a:r>
              <a:rPr lang="en-US" dirty="0"/>
              <a:t>iPhone apps are written in </a:t>
            </a:r>
            <a:r>
              <a:rPr lang="en-US" b="1" dirty="0"/>
              <a:t>Swift</a:t>
            </a:r>
          </a:p>
          <a:p>
            <a:r>
              <a:rPr lang="en-US" dirty="0"/>
              <a:t>Interactive web pages are written in </a:t>
            </a:r>
            <a:r>
              <a:rPr lang="en-US" b="1" dirty="0"/>
              <a:t>JavaScript</a:t>
            </a:r>
          </a:p>
          <a:p>
            <a:r>
              <a:rPr lang="en-US" dirty="0"/>
              <a:t>Operating systems (like Windows, OSX, Linux) are written in </a:t>
            </a:r>
            <a:r>
              <a:rPr lang="en-US" b="1" dirty="0"/>
              <a:t>C</a:t>
            </a:r>
            <a:r>
              <a:rPr lang="en-US" dirty="0"/>
              <a:t> and </a:t>
            </a:r>
            <a:r>
              <a:rPr lang="en-US" b="1" dirty="0"/>
              <a:t>C++</a:t>
            </a:r>
          </a:p>
          <a:p>
            <a:r>
              <a:rPr lang="en-US" dirty="0"/>
              <a:t>Automotive computers and spaceships may be programmed in </a:t>
            </a:r>
            <a:r>
              <a:rPr lang="en-US" b="1" dirty="0"/>
              <a:t>C</a:t>
            </a:r>
          </a:p>
          <a:p>
            <a:r>
              <a:rPr lang="en-US" dirty="0"/>
              <a:t>Web applications can be written with </a:t>
            </a:r>
            <a:r>
              <a:rPr lang="en-US" b="1" dirty="0"/>
              <a:t>Java</a:t>
            </a:r>
            <a:r>
              <a:rPr lang="en-US" dirty="0"/>
              <a:t> or </a:t>
            </a:r>
            <a:r>
              <a:rPr lang="en-US" b="1" dirty="0"/>
              <a:t>PHP</a:t>
            </a:r>
            <a:r>
              <a:rPr lang="en-US" dirty="0"/>
              <a:t> or </a:t>
            </a:r>
            <a:r>
              <a:rPr lang="en-US" b="1" dirty="0"/>
              <a:t>Python </a:t>
            </a:r>
            <a:r>
              <a:rPr lang="en-US" dirty="0"/>
              <a:t>or</a:t>
            </a:r>
            <a:r>
              <a:rPr lang="en-US" b="1" dirty="0"/>
              <a:t> Ruby </a:t>
            </a:r>
            <a:r>
              <a:rPr lang="en-US" dirty="0"/>
              <a:t>(or one of many other languages)</a:t>
            </a:r>
          </a:p>
          <a:p>
            <a:r>
              <a:rPr lang="en-US" dirty="0"/>
              <a:t>Programs that analyze data can be written in </a:t>
            </a:r>
            <a:r>
              <a:rPr lang="en-US" b="1" dirty="0"/>
              <a:t>Python</a:t>
            </a:r>
            <a:r>
              <a:rPr lang="en-US" dirty="0"/>
              <a:t> or </a:t>
            </a:r>
            <a:r>
              <a:rPr lang="en-US" b="1" dirty="0"/>
              <a:t>R</a:t>
            </a:r>
            <a:r>
              <a:rPr lang="en-US" dirty="0"/>
              <a:t> </a:t>
            </a:r>
          </a:p>
          <a:p>
            <a:r>
              <a:rPr lang="en-US" dirty="0"/>
              <a:t>And there are many other programming languages for other applications</a:t>
            </a:r>
          </a:p>
          <a:p>
            <a:pPr marL="0" indent="0">
              <a:buNone/>
            </a:pPr>
            <a:endParaRPr lang="en-US" dirty="0"/>
          </a:p>
          <a:p>
            <a:endParaRPr lang="en-US" dirty="0"/>
          </a:p>
        </p:txBody>
      </p:sp>
    </p:spTree>
    <p:extLst>
      <p:ext uri="{BB962C8B-B14F-4D97-AF65-F5344CB8AC3E}">
        <p14:creationId xmlns:p14="http://schemas.microsoft.com/office/powerpoint/2010/main" val="2687414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379A8-2A36-2040-B7D5-7C5E3ABA7941}"/>
              </a:ext>
            </a:extLst>
          </p:cNvPr>
          <p:cNvSpPr>
            <a:spLocks noGrp="1"/>
          </p:cNvSpPr>
          <p:nvPr>
            <p:ph type="title"/>
          </p:nvPr>
        </p:nvSpPr>
        <p:spPr/>
        <p:txBody>
          <a:bodyPr/>
          <a:lstStyle/>
          <a:p>
            <a:r>
              <a:rPr lang="en-US" dirty="0"/>
              <a:t>Python programming language </a:t>
            </a:r>
          </a:p>
        </p:txBody>
      </p:sp>
      <p:sp>
        <p:nvSpPr>
          <p:cNvPr id="3" name="Content Placeholder 2">
            <a:extLst>
              <a:ext uri="{FF2B5EF4-FFF2-40B4-BE49-F238E27FC236}">
                <a16:creationId xmlns:a16="http://schemas.microsoft.com/office/drawing/2014/main" id="{A5F69DE5-AEE2-EE45-BE9E-937A3A6422D6}"/>
              </a:ext>
            </a:extLst>
          </p:cNvPr>
          <p:cNvSpPr>
            <a:spLocks noGrp="1"/>
          </p:cNvSpPr>
          <p:nvPr>
            <p:ph idx="1"/>
          </p:nvPr>
        </p:nvSpPr>
        <p:spPr/>
        <p:txBody>
          <a:bodyPr/>
          <a:lstStyle/>
          <a:p>
            <a:r>
              <a:rPr lang="en-US" dirty="0"/>
              <a:t>Python is good for building small programs </a:t>
            </a:r>
          </a:p>
          <a:p>
            <a:pPr lvl="1"/>
            <a:r>
              <a:rPr lang="en-US" dirty="0"/>
              <a:t>It is fast to set up and start using</a:t>
            </a:r>
          </a:p>
          <a:p>
            <a:pPr lvl="1"/>
            <a:r>
              <a:rPr lang="en-US" dirty="0"/>
              <a:t>Can write quick, simple scripts for a particular task</a:t>
            </a:r>
          </a:p>
          <a:p>
            <a:pPr lvl="1"/>
            <a:r>
              <a:rPr lang="en-US" dirty="0"/>
              <a:t>It's free</a:t>
            </a:r>
          </a:p>
          <a:p>
            <a:pPr lvl="1"/>
            <a:r>
              <a:rPr lang="en-US" dirty="0"/>
              <a:t>It runs on most platforms</a:t>
            </a:r>
          </a:p>
          <a:p>
            <a:r>
              <a:rPr lang="en-US" dirty="0"/>
              <a:t>But it is also good for building big, complicated things</a:t>
            </a:r>
          </a:p>
        </p:txBody>
      </p:sp>
    </p:spTree>
    <p:extLst>
      <p:ext uri="{BB962C8B-B14F-4D97-AF65-F5344CB8AC3E}">
        <p14:creationId xmlns:p14="http://schemas.microsoft.com/office/powerpoint/2010/main" val="3661345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7D323-A4A1-B24F-B250-58E3AB3886CD}"/>
              </a:ext>
            </a:extLst>
          </p:cNvPr>
          <p:cNvSpPr>
            <a:spLocks noGrp="1"/>
          </p:cNvSpPr>
          <p:nvPr>
            <p:ph type="title"/>
          </p:nvPr>
        </p:nvSpPr>
        <p:spPr/>
        <p:txBody>
          <a:bodyPr/>
          <a:lstStyle/>
          <a:p>
            <a:r>
              <a:rPr lang="en-US" dirty="0"/>
              <a:t>Examples of small, useful Python programs</a:t>
            </a:r>
          </a:p>
        </p:txBody>
      </p:sp>
      <p:sp>
        <p:nvSpPr>
          <p:cNvPr id="3" name="Content Placeholder 2">
            <a:extLst>
              <a:ext uri="{FF2B5EF4-FFF2-40B4-BE49-F238E27FC236}">
                <a16:creationId xmlns:a16="http://schemas.microsoft.com/office/drawing/2014/main" id="{D52B5AD7-956A-A344-A95E-1E50DC0C9EC8}"/>
              </a:ext>
            </a:extLst>
          </p:cNvPr>
          <p:cNvSpPr>
            <a:spLocks noGrp="1"/>
          </p:cNvSpPr>
          <p:nvPr>
            <p:ph idx="1"/>
          </p:nvPr>
        </p:nvSpPr>
        <p:spPr>
          <a:xfrm>
            <a:off x="838200" y="1825625"/>
            <a:ext cx="4983480" cy="4351338"/>
          </a:xfrm>
        </p:spPr>
        <p:txBody>
          <a:bodyPr>
            <a:normAutofit/>
          </a:bodyPr>
          <a:lstStyle/>
          <a:p>
            <a:r>
              <a:rPr lang="en-US" dirty="0"/>
              <a:t>Am I Online? </a:t>
            </a:r>
          </a:p>
          <a:p>
            <a:r>
              <a:rPr lang="en-US" dirty="0"/>
              <a:t>Syllabus date table</a:t>
            </a:r>
          </a:p>
          <a:p>
            <a:r>
              <a:rPr lang="en-US" dirty="0"/>
              <a:t>Finding room conflicts in ITEC classes</a:t>
            </a:r>
          </a:p>
          <a:p>
            <a:r>
              <a:rPr lang="en-US" dirty="0"/>
              <a:t>Downloading data from the internet (e.g. minimal weather program)</a:t>
            </a:r>
          </a:p>
          <a:p>
            <a:r>
              <a:rPr lang="en-US" dirty="0"/>
              <a:t>Finding files on a computer</a:t>
            </a:r>
          </a:p>
          <a:p>
            <a:endParaRPr lang="en-US" dirty="0"/>
          </a:p>
        </p:txBody>
      </p:sp>
      <p:pic>
        <p:nvPicPr>
          <p:cNvPr id="5" name="Picture 4">
            <a:extLst>
              <a:ext uri="{FF2B5EF4-FFF2-40B4-BE49-F238E27FC236}">
                <a16:creationId xmlns:a16="http://schemas.microsoft.com/office/drawing/2014/main" id="{BA705261-A420-1F40-AE66-E8C81BB66D59}"/>
              </a:ext>
            </a:extLst>
          </p:cNvPr>
          <p:cNvPicPr>
            <a:picLocks noChangeAspect="1"/>
          </p:cNvPicPr>
          <p:nvPr/>
        </p:nvPicPr>
        <p:blipFill>
          <a:blip r:embed="rId2"/>
          <a:stretch>
            <a:fillRect/>
          </a:stretch>
        </p:blipFill>
        <p:spPr>
          <a:xfrm>
            <a:off x="6215816" y="2209799"/>
            <a:ext cx="5597724" cy="3353435"/>
          </a:xfrm>
          <a:prstGeom prst="rect">
            <a:avLst/>
          </a:prstGeom>
        </p:spPr>
      </p:pic>
    </p:spTree>
    <p:extLst>
      <p:ext uri="{BB962C8B-B14F-4D97-AF65-F5344CB8AC3E}">
        <p14:creationId xmlns:p14="http://schemas.microsoft.com/office/powerpoint/2010/main" val="31543604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10451</TotalTime>
  <Words>2611</Words>
  <Application>Microsoft Macintosh PowerPoint</Application>
  <PresentationFormat>Widescreen</PresentationFormat>
  <Paragraphs>287</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Calibri Light</vt:lpstr>
      <vt:lpstr>Consolas</vt:lpstr>
      <vt:lpstr>Office Theme</vt:lpstr>
      <vt:lpstr>ITEC 1150 Introduction to Programming Logic and Design</vt:lpstr>
      <vt:lpstr>Agenda</vt:lpstr>
      <vt:lpstr>Welcome!</vt:lpstr>
      <vt:lpstr>Class Objectives</vt:lpstr>
      <vt:lpstr>Textbook</vt:lpstr>
      <vt:lpstr>Programming</vt:lpstr>
      <vt:lpstr>Many different programming languages</vt:lpstr>
      <vt:lpstr>Python programming language </vt:lpstr>
      <vt:lpstr>Examples of small, useful Python programs</vt:lpstr>
      <vt:lpstr>More examples of small, useful Python programs</vt:lpstr>
      <vt:lpstr>Big Python programs</vt:lpstr>
      <vt:lpstr>More companies that use Python...</vt:lpstr>
      <vt:lpstr>What will you learn in this class?</vt:lpstr>
      <vt:lpstr>What will you learn in this class?</vt:lpstr>
      <vt:lpstr>Class Structure – Weekly Tasks</vt:lpstr>
      <vt:lpstr>Final Project</vt:lpstr>
      <vt:lpstr>Tour of D2L</vt:lpstr>
      <vt:lpstr>Syllabus</vt:lpstr>
      <vt:lpstr>Required Software</vt:lpstr>
      <vt:lpstr>Interpreter?</vt:lpstr>
      <vt:lpstr>Installing software on your own computer</vt:lpstr>
      <vt:lpstr>Required Software – Computer Lab</vt:lpstr>
      <vt:lpstr>Installing Python</vt:lpstr>
      <vt:lpstr>Installing PyCharm</vt:lpstr>
      <vt:lpstr>Download the Professional Edition</vt:lpstr>
      <vt:lpstr>First Program!</vt:lpstr>
      <vt:lpstr>Open PyCharm</vt:lpstr>
      <vt:lpstr>Project settings</vt:lpstr>
      <vt:lpstr>Project settings  verify interpreter</vt:lpstr>
      <vt:lpstr>Click Create to create new project</vt:lpstr>
      <vt:lpstr>New Project</vt:lpstr>
      <vt:lpstr>Create a Python file in the new project</vt:lpstr>
      <vt:lpstr>Call your file hello.py</vt:lpstr>
      <vt:lpstr>New hello.py file</vt:lpstr>
      <vt:lpstr>Code  - Hello World</vt:lpstr>
      <vt:lpstr>In your editor, please type this code</vt:lpstr>
      <vt:lpstr>Running your code</vt:lpstr>
      <vt:lpstr>Running your code</vt:lpstr>
      <vt:lpstr>Results of running code</vt:lpstr>
      <vt:lpstr>Problems? Errors? Something unexpected?</vt:lpstr>
      <vt:lpstr>You are now a Python programmer!</vt:lpstr>
      <vt:lpstr>Can you change your program to say hello to you?</vt:lpstr>
      <vt:lpstr>Run your program again</vt:lpstr>
      <vt:lpstr>Output</vt:lpstr>
      <vt:lpstr>Did it work? Do you have any questions?</vt:lpstr>
      <vt:lpstr>Questions? Errors? Problems?</vt:lpstr>
      <vt:lpstr>Questions, any time? Please get in touch!</vt:lpstr>
      <vt:lpstr>Lab 1 – Due Sunday</vt:lpstr>
      <vt:lpstr>Lab 1 Tasks</vt:lpstr>
      <vt:lpstr>Wrap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ITEC 1150 Programming Logic and Design</dc:title>
  <dc:creator>Clara James</dc:creator>
  <cp:lastModifiedBy>James, Clara L</cp:lastModifiedBy>
  <cp:revision>98</cp:revision>
  <dcterms:created xsi:type="dcterms:W3CDTF">2018-12-04T19:18:49Z</dcterms:created>
  <dcterms:modified xsi:type="dcterms:W3CDTF">2020-08-17T16:30:50Z</dcterms:modified>
</cp:coreProperties>
</file>